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7"/>
  </p:notesMasterIdLst>
  <p:sldIdLst>
    <p:sldId id="269" r:id="rId2"/>
    <p:sldId id="256" r:id="rId3"/>
    <p:sldId id="264" r:id="rId4"/>
    <p:sldId id="268" r:id="rId5"/>
    <p:sldId id="265" r:id="rId6"/>
  </p:sldIdLst>
  <p:sldSz cx="9144000" cy="6858000" type="screen4x3"/>
  <p:notesSz cx="6858000" cy="9144000"/>
  <p:embeddedFontLst>
    <p:embeddedFont>
      <p:font typeface="MV Boli" panose="02000500030200090000" pitchFamily="2" charset="0"/>
      <p:regular r:id="rId8"/>
    </p:embeddedFont>
    <p:embeddedFont>
      <p:font typeface="서울남산체 M" panose="02020603020101020101" pitchFamily="18" charset="-127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JBold" panose="02020603020101020101" pitchFamily="18" charset="-127"/>
      <p:regular r:id="rId14"/>
    </p:embeddedFont>
    <p:embeddedFont>
      <p:font typeface="Wingdings 3" panose="05040102010807070707" pitchFamily="18" charset="2"/>
      <p:regular r:id="rId15"/>
    </p:embeddedFont>
    <p:embeddedFont>
      <p:font typeface="맑은 고딕" panose="020B0503020000020004" pitchFamily="50" charset="-127"/>
      <p:regular r:id="rId16"/>
      <p:bold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69"/>
            <p14:sldId id="256"/>
            <p14:sldId id="264"/>
            <p14:sldId id="268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2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86478" autoAdjust="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3067"/>
        <p:guide orient="horz" pos="1025"/>
        <p:guide orient="horz" pos="1525"/>
        <p:guide orient="horz" pos="1593"/>
        <p:guide pos="2880"/>
        <p:guide pos="792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ko-KR" altLang="en-US" sz="1200" b="1" dirty="0">
                <a:solidFill>
                  <a:srgbClr val="002060"/>
                </a:solidFill>
                <a:latin typeface="+mn-ea"/>
              </a:rPr>
              <a:t>방배팀의 구약이야기에 이어 신촌팀의 예수님 이야기로 어린이 프로그램 흐름 이어갈 예정</a:t>
            </a:r>
            <a:endParaRPr lang="en-US" altLang="ko-KR" sz="12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1200" b="1" dirty="0">
                <a:solidFill>
                  <a:srgbClr val="002060"/>
                </a:solidFill>
                <a:latin typeface="+mn-ea"/>
              </a:rPr>
              <a:t>어린이 프로그램</a:t>
            </a:r>
            <a:r>
              <a:rPr lang="en-US" altLang="ko-KR" sz="1200" b="1" dirty="0">
                <a:solidFill>
                  <a:srgbClr val="002060"/>
                </a:solidFill>
                <a:latin typeface="+mn-ea"/>
              </a:rPr>
              <a:t>, </a:t>
            </a:r>
            <a:r>
              <a:rPr lang="ko-KR" altLang="en-US" sz="1200" b="1" dirty="0">
                <a:solidFill>
                  <a:srgbClr val="002060"/>
                </a:solidFill>
                <a:latin typeface="+mn-ea"/>
              </a:rPr>
              <a:t>가정방문시 마음이 열리도록</a:t>
            </a:r>
            <a:endParaRPr lang="en-US" altLang="ko-KR" sz="1200" b="1" dirty="0">
              <a:solidFill>
                <a:srgbClr val="002060"/>
              </a:solidFill>
              <a:latin typeface="+mn-ea"/>
            </a:endParaRPr>
          </a:p>
          <a:p>
            <a:pPr eaLnBrk="1" hangingPunct="1">
              <a:lnSpc>
                <a:spcPct val="150000"/>
              </a:lnSpc>
            </a:pPr>
            <a:r>
              <a:rPr lang="ko-KR" altLang="en-US" sz="1200" b="1" dirty="0">
                <a:solidFill>
                  <a:srgbClr val="002060"/>
                </a:solidFill>
                <a:latin typeface="+mn-ea"/>
              </a:rPr>
              <a:t>팀원들 간에 서로 사랑하며 하나되도록</a:t>
            </a:r>
            <a:endParaRPr lang="en-US" altLang="ko-KR" sz="1200" b="1" dirty="0">
              <a:solidFill>
                <a:srgbClr val="002060"/>
              </a:solidFill>
              <a:latin typeface="+mn-ea"/>
            </a:endParaRP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2002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46926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7494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6877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7/16/2017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7/16/2017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7/16/2017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7/16/2017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7/16/2017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7/16/2017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7/16/2017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7/16/2017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7/16/2017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7/16/2017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7/16/2017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7/16/2017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레바논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단기팀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사역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12364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일정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7.12(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~ 7.22(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레바논 단기팀을 위해 기도해주세요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9" name="Picture 4" descr="C:\Documents and Settings\cau\My Documents\★ jaehoon's work room\99. mission\레바논-시리아보고\레바논국기.bmp">
            <a:extLst>
              <a:ext uri="{FF2B5EF4-FFF2-40B4-BE49-F238E27FC236}">
                <a16:creationId xmlns:a16="http://schemas.microsoft.com/office/drawing/2014/main" id="{458778B2-680A-4129-A368-7E7D23D0D2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5" y="4146"/>
            <a:ext cx="1190625" cy="9616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02FD9C8E-3D79-411E-96A7-8C3B37835E7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3" t="4851" r="14169"/>
          <a:stretch/>
        </p:blipFill>
        <p:spPr>
          <a:xfrm>
            <a:off x="477888" y="2815597"/>
            <a:ext cx="8197799" cy="38555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061966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12741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셋째 주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</a:p>
          <a:p>
            <a:pPr marL="36195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선교지와 선교사님을  위한 기도로 모입니다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1280825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 전체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여름수양회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7.29(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)13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30(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16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4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</a:t>
            </a:r>
            <a:endParaRPr lang="en-US" altLang="ko-KR" sz="32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골드 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훼밀리콘도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강사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김무열 선교사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32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아가파오미니스트리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외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C00000"/>
                </a:solidFill>
                <a:latin typeface="서울남산체 M" panose="02020603020101020101" pitchFamily="18" charset="-127"/>
                <a:ea typeface="서울남산체 M" panose="02020603020101020101" pitchFamily="18" charset="-127"/>
                <a:cs typeface="JBold" panose="02020603020101020101" pitchFamily="18" charset="-127"/>
              </a:rPr>
              <a:t>※ </a:t>
            </a:r>
            <a:r>
              <a:rPr lang="ko-KR" altLang="en-US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등록은 오후 </a:t>
            </a:r>
            <a:r>
              <a:rPr lang="en-US" altLang="ko-KR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12</a:t>
            </a:r>
            <a:r>
              <a:rPr lang="ko-KR" altLang="en-US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시부터 합니다</a:t>
            </a:r>
            <a:r>
              <a:rPr lang="en-US" altLang="ko-KR" sz="3200" dirty="0">
                <a:solidFill>
                  <a:srgbClr val="C0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731871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수양회비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E9AB086E-4BED-471D-AC5A-6F76AE4E31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012981"/>
              </p:ext>
            </p:extLst>
          </p:nvPr>
        </p:nvGraphicFramePr>
        <p:xfrm>
          <a:off x="492604" y="1630005"/>
          <a:ext cx="8183084" cy="494746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45771">
                  <a:extLst>
                    <a:ext uri="{9D8B030D-6E8A-4147-A177-3AD203B41FA5}">
                      <a16:colId xmlns:a16="http://schemas.microsoft.com/office/drawing/2014/main" val="2380134888"/>
                    </a:ext>
                  </a:extLst>
                </a:gridCol>
                <a:gridCol w="341437">
                  <a:extLst>
                    <a:ext uri="{9D8B030D-6E8A-4147-A177-3AD203B41FA5}">
                      <a16:colId xmlns:a16="http://schemas.microsoft.com/office/drawing/2014/main" val="2639612553"/>
                    </a:ext>
                  </a:extLst>
                </a:gridCol>
                <a:gridCol w="1704334">
                  <a:extLst>
                    <a:ext uri="{9D8B030D-6E8A-4147-A177-3AD203B41FA5}">
                      <a16:colId xmlns:a16="http://schemas.microsoft.com/office/drawing/2014/main" val="3650870161"/>
                    </a:ext>
                  </a:extLst>
                </a:gridCol>
                <a:gridCol w="2045771">
                  <a:extLst>
                    <a:ext uri="{9D8B030D-6E8A-4147-A177-3AD203B41FA5}">
                      <a16:colId xmlns:a16="http://schemas.microsoft.com/office/drawing/2014/main" val="3582418891"/>
                    </a:ext>
                  </a:extLst>
                </a:gridCol>
                <a:gridCol w="318347">
                  <a:extLst>
                    <a:ext uri="{9D8B030D-6E8A-4147-A177-3AD203B41FA5}">
                      <a16:colId xmlns:a16="http://schemas.microsoft.com/office/drawing/2014/main" val="3219198226"/>
                    </a:ext>
                  </a:extLst>
                </a:gridCol>
                <a:gridCol w="1727424">
                  <a:extLst>
                    <a:ext uri="{9D8B030D-6E8A-4147-A177-3AD203B41FA5}">
                      <a16:colId xmlns:a16="http://schemas.microsoft.com/office/drawing/2014/main" val="1639988984"/>
                    </a:ext>
                  </a:extLst>
                </a:gridCol>
              </a:tblGrid>
              <a:tr h="523274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성인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/UCM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60,000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>
                          <a:latin typeface="+mn-ea"/>
                          <a:ea typeface="+mn-ea"/>
                        </a:rPr>
                        <a:t>60,000</a:t>
                      </a:r>
                      <a:r>
                        <a:rPr lang="ko-KR" altLang="en-US" sz="1800" b="1">
                          <a:latin typeface="+mn-ea"/>
                          <a:ea typeface="+mn-ea"/>
                        </a:rPr>
                        <a:t>원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YCM / JOY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랜드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50,000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>
                          <a:latin typeface="+mn-ea"/>
                          <a:ea typeface="+mn-ea"/>
                        </a:rPr>
                        <a:t>50,000</a:t>
                      </a:r>
                      <a:r>
                        <a:rPr lang="ko-KR" altLang="en-US" sz="1800" b="1">
                          <a:latin typeface="+mn-ea"/>
                          <a:ea typeface="+mn-ea"/>
                        </a:rPr>
                        <a:t>원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710427"/>
                  </a:ext>
                </a:extLst>
              </a:tr>
              <a:tr h="61220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JOY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코너</a:t>
                      </a:r>
                      <a:endParaRPr lang="en-US" altLang="ko-KR" sz="18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미취학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~30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개월이상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35,000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35,000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JOY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베이비</a:t>
                      </a:r>
                      <a:endParaRPr lang="en-US" altLang="ko-KR" sz="18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(30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개월미만 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~13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20,000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20,000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528532"/>
                  </a:ext>
                </a:extLst>
              </a:tr>
              <a:tr h="670504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&lt;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할인 및 할증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&gt; 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선등록시에 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5,000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원 할인 </a:t>
                      </a:r>
                      <a:endParaRPr lang="en-US" altLang="ko-KR" sz="20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선등록기간 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: 7.19(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까지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현금지급 및 계좌이체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62380"/>
                  </a:ext>
                </a:extLst>
              </a:tr>
              <a:tr h="903723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등록기간 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: 7.20(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)~ .28(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 (</a:t>
                      </a:r>
                      <a:r>
                        <a:rPr lang="ko-KR" altLang="en-US" sz="1800" b="1" dirty="0">
                          <a:latin typeface="+mn-ea"/>
                          <a:ea typeface="+mn-ea"/>
                        </a:rPr>
                        <a:t>위에 공지된 가격으로 등록</a:t>
                      </a:r>
                      <a:r>
                        <a:rPr lang="en-US" altLang="ko-KR" sz="1800" b="1" dirty="0"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algn="l" latinLnBrk="1"/>
                      <a:endParaRPr lang="en-US" altLang="ko-KR" sz="1800" b="1" dirty="0">
                        <a:latin typeface="+mn-ea"/>
                        <a:ea typeface="+mn-ea"/>
                      </a:endParaRPr>
                    </a:p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이후에 현장등록 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5,000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원 할증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449774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&lt;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환불규정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&gt;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en-US" altLang="ko-KR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774238"/>
                  </a:ext>
                </a:extLst>
              </a:tr>
              <a:tr h="553895">
                <a:tc>
                  <a:txBody>
                    <a:bodyPr/>
                    <a:lstStyle/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7.19(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까지</a:t>
                      </a:r>
                      <a:endParaRPr lang="en-US" altLang="ko-KR" sz="1600" b="1" dirty="0"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354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100%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</a:t>
                      </a: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7.28(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까지</a:t>
                      </a:r>
                      <a:endParaRPr lang="en-US" altLang="ko-KR" sz="16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80%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부터는</a:t>
                      </a:r>
                      <a:endParaRPr lang="en-US" altLang="ko-KR" sz="1600" b="1" dirty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환불불가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600" b="1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529141"/>
                  </a:ext>
                </a:extLst>
              </a:tr>
              <a:tr h="387611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&lt;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부분 참석규정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&gt;</a:t>
                      </a:r>
                      <a:endParaRPr lang="ko-KR" altLang="en-US" sz="16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), 7.30(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) 1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일 등록은 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30,000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원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729075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계좌번호 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국민은행 </a:t>
                      </a:r>
                      <a:r>
                        <a:rPr lang="en-US" altLang="ko-KR" sz="1600" b="1" dirty="0">
                          <a:latin typeface="+mn-ea"/>
                          <a:ea typeface="+mn-ea"/>
                        </a:rPr>
                        <a:t>231402-04-044152 </a:t>
                      </a:r>
                      <a:r>
                        <a:rPr lang="ko-KR" altLang="en-US" sz="1600" b="1" dirty="0">
                          <a:latin typeface="+mn-ea"/>
                          <a:ea typeface="+mn-ea"/>
                        </a:rPr>
                        <a:t>이학수</a:t>
                      </a: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249332"/>
                  </a:ext>
                </a:extLst>
              </a:tr>
              <a:tr h="387611">
                <a:tc gridSpan="6">
                  <a:txBody>
                    <a:bodyPr/>
                    <a:lstStyle/>
                    <a:p>
                      <a:pPr algn="l" latinLnBrk="1"/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7.29(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토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) </a:t>
                      </a:r>
                      <a:r>
                        <a:rPr lang="ko-KR" altLang="en-US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점심은 제공되지 않습니다</a:t>
                      </a:r>
                      <a:r>
                        <a:rPr lang="en-US" altLang="ko-KR" sz="20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.</a:t>
                      </a:r>
                      <a:endParaRPr lang="ko-KR" altLang="en-US" sz="20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latinLnBrk="1"/>
                      <a:endParaRPr lang="ko-KR" altLang="en-US" sz="18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39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31792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3877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20688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단체버스 이용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5281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9568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4958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05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id="{946E6EB0-DAC7-43FF-B964-E6CA93E7FD20}"/>
              </a:ext>
            </a:extLst>
          </p:cNvPr>
          <p:cNvSpPr/>
          <p:nvPr/>
        </p:nvSpPr>
        <p:spPr>
          <a:xfrm>
            <a:off x="1136121" y="1633613"/>
            <a:ext cx="7965729" cy="24560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교회에서 출발하는 단체버스 이용하시는 분 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왕복요금 </a:t>
            </a:r>
            <a:r>
              <a:rPr lang="en-US" altLang="ko-KR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r>
              <a:rPr lang="ko-KR" altLang="en-US" sz="32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천원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을 받습니다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 </a:t>
            </a:r>
          </a:p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대상 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초등</a:t>
            </a:r>
            <a:r>
              <a:rPr lang="en-US" altLang="ko-KR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학년부터 성인</a:t>
            </a:r>
            <a:endParaRPr lang="en-US" altLang="ko-KR" sz="16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20000"/>
              </a:lnSpc>
            </a:pPr>
            <a:r>
              <a:rPr lang="en-US" altLang="ko-KR" sz="32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※ </a:t>
            </a:r>
            <a:r>
              <a:rPr lang="ko-KR" altLang="en-US" sz="32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요금은 버스 승차 후 내주시면 됩니다</a:t>
            </a:r>
            <a:r>
              <a:rPr lang="en-US" altLang="ko-KR" sz="3200" dirty="0">
                <a:solidFill>
                  <a:srgbClr val="FF000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75298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파랑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화면 슬라이드 쇼(4:3)</PresentationFormat>
  <Paragraphs>61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Wingdings</vt:lpstr>
      <vt:lpstr>MV Boli</vt:lpstr>
      <vt:lpstr>서울남산체 M</vt:lpstr>
      <vt:lpstr>Calibri</vt:lpstr>
      <vt:lpstr>굴림</vt:lpstr>
      <vt:lpstr>JBold</vt:lpstr>
      <vt:lpstr>Wingdings 3</vt:lpstr>
      <vt:lpstr>Arial</vt:lpstr>
      <vt:lpstr>맑은 고딕</vt:lpstr>
      <vt:lpstr>New_Simple01</vt:lpstr>
      <vt:lpstr>PowerPoint 프레젠테이션</vt:lpstr>
      <vt:lpstr>광   고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2017-07-16T06:45:30Z</dcterms:modified>
  <cp:version>0906.0100.01</cp:version>
</cp:coreProperties>
</file>