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10"/>
  </p:notesMasterIdLst>
  <p:sldIdLst>
    <p:sldId id="256" r:id="rId2"/>
    <p:sldId id="278" r:id="rId3"/>
    <p:sldId id="273" r:id="rId4"/>
    <p:sldId id="274" r:id="rId5"/>
    <p:sldId id="275" r:id="rId6"/>
    <p:sldId id="276" r:id="rId7"/>
    <p:sldId id="277" r:id="rId8"/>
    <p:sldId id="272" r:id="rId9"/>
  </p:sldIdLst>
  <p:sldSz cx="9144000" cy="6858000" type="screen4x3"/>
  <p:notesSz cx="6858000" cy="9144000"/>
  <p:embeddedFontLst>
    <p:embeddedFont>
      <p:font typeface="JBold" panose="02020603020101020101" pitchFamily="18" charset="-127"/>
      <p:regular r:id="rId11"/>
    </p:embeddedFont>
    <p:embeddedFont>
      <p:font typeface="맑은 고딕" panose="020B0503020000020004" pitchFamily="50" charset="-127"/>
      <p:regular r:id="rId12"/>
      <p:bold r:id="rId13"/>
    </p:embeddedFont>
    <p:embeddedFont>
      <p:font typeface="JBold" panose="02020603020101020101" pitchFamily="18" charset="-127"/>
      <p:regular r:id="rId11"/>
    </p:embeddedFont>
    <p:embeddedFont>
      <p:font typeface="Wingdings 3" panose="05040102010807070707" pitchFamily="18" charset="2"/>
      <p:regular r:id="rId14"/>
    </p:embeddedFont>
    <p:embeddedFont>
      <p:font typeface="서울남산체 M" panose="02020603020101020101" pitchFamily="18" charset="-127"/>
      <p:regular r:id="rId15"/>
    </p:embeddedFont>
    <p:embeddedFont>
      <p:font typeface="Calibri" panose="020F0502020204030204" pitchFamily="34" charset="0"/>
      <p:regular r:id="rId16"/>
      <p:bold r:id="rId17"/>
      <p:italic r:id="rId18"/>
      <p:boldItalic r:id="rId19"/>
    </p:embeddedFont>
    <p:embeddedFont>
      <p:font typeface="MV Boli" panose="02000500030200090000" pitchFamily="2" charset="0"/>
      <p:regular r:id="rId2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56"/>
            <p14:sldId id="278"/>
            <p14:sldId id="273"/>
            <p14:sldId id="274"/>
            <p14:sldId id="275"/>
            <p14:sldId id="276"/>
            <p14:sldId id="277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90" userDrawn="1">
          <p15:clr>
            <a:srgbClr val="A4A3A4"/>
          </p15:clr>
        </p15:guide>
        <p15:guide id="2" orient="horz" pos="1025">
          <p15:clr>
            <a:srgbClr val="A4A3A4"/>
          </p15:clr>
        </p15:guide>
        <p15:guide id="3" orient="horz" pos="1525">
          <p15:clr>
            <a:srgbClr val="A4A3A4"/>
          </p15:clr>
        </p15:guide>
        <p15:guide id="4" orient="horz" pos="1570" userDrawn="1">
          <p15:clr>
            <a:srgbClr val="A4A3A4"/>
          </p15:clr>
        </p15:guide>
        <p15:guide id="5" pos="2880">
          <p15:clr>
            <a:srgbClr val="A4A3A4"/>
          </p15:clr>
        </p15:guide>
        <p15:guide id="6" pos="793" userDrawn="1">
          <p15:clr>
            <a:srgbClr val="A4A3A4"/>
          </p15:clr>
        </p15:guide>
        <p15:guide id="7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2" autoAdjust="0"/>
    <p:restoredTop sz="88657" autoAdjust="0"/>
  </p:normalViewPr>
  <p:slideViewPr>
    <p:cSldViewPr>
      <p:cViewPr varScale="1">
        <p:scale>
          <a:sx n="76" d="100"/>
          <a:sy n="76" d="100"/>
        </p:scale>
        <p:origin x="1236" y="78"/>
      </p:cViewPr>
      <p:guideLst>
        <p:guide orient="horz" pos="3090"/>
        <p:guide orient="horz" pos="1025"/>
        <p:guide orient="horz" pos="1525"/>
        <p:guide orient="horz" pos="1570"/>
        <p:guide pos="2880"/>
        <p:guide pos="7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r">
              <a:defRPr sz="12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68271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7406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12322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88673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71481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0621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6"/>
            <a:ext cx="7781544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12/10/2017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1600202"/>
            <a:ext cx="7693075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12/10/2017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327648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12/10/2017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2E43-443C-466D-BDA8-991B63FA0E19}" type="datetimeFigureOut">
              <a:rPr lang="en-US" altLang="ko-KR" smtClean="0"/>
              <a:pPr/>
              <a:t>12/10/2017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12/10/2017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12/10/2017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2" y="1627632"/>
            <a:ext cx="4040188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7" y="1627632"/>
            <a:ext cx="4041775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12/10/2017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12/10/2017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12/10/2017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12/10/2017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12/10/2017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4EEC4-BD2A-4F05-963C-7DA3C6BF8AE2}" type="datetimeFigureOut">
              <a:rPr lang="en-US" altLang="ko-KR" smtClean="0"/>
              <a:pPr/>
              <a:t>12/10/2017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108747" y="112714"/>
            <a:ext cx="492125" cy="485775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2415080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1561891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금요 기도회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1626484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1640771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1616161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5" name="Rectangle 51">
            <a:extLst>
              <a:ext uri="{FF2B5EF4-FFF2-40B4-BE49-F238E27FC236}">
                <a16:creationId xmlns:a16="http://schemas.microsoft.com/office/drawing/2014/main" id="{946E6EB0-DAC7-43FF-B964-E6CA93E7FD20}"/>
              </a:ext>
            </a:extLst>
          </p:cNvPr>
          <p:cNvSpPr/>
          <p:nvPr/>
        </p:nvSpPr>
        <p:spPr>
          <a:xfrm>
            <a:off x="1136121" y="2574816"/>
            <a:ext cx="7965729" cy="64549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교회지체들을 위한 기도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52656"/>
            <a:ext cx="8229600" cy="960120"/>
          </a:xfrm>
        </p:spPr>
        <p:txBody>
          <a:bodyPr/>
          <a:lstStyle/>
          <a:p>
            <a:r>
              <a:rPr lang="ko-KR" altLang="en-US" dirty="0">
                <a:solidFill>
                  <a:srgbClr val="002060"/>
                </a:solidFill>
              </a:rPr>
              <a:t>광   고</a:t>
            </a:r>
          </a:p>
        </p:txBody>
      </p:sp>
    </p:spTree>
    <p:extLst>
      <p:ext uri="{BB962C8B-B14F-4D97-AF65-F5344CB8AC3E}">
        <p14:creationId xmlns:p14="http://schemas.microsoft.com/office/powerpoint/2010/main" val="312808259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2415080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1561891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수요 </a:t>
            </a:r>
            <a:r>
              <a:rPr lang="en-US" altLang="ko-KR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HTS</a:t>
            </a:r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1626484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1640771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1616161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</a:p>
        </p:txBody>
      </p:sp>
      <p:sp>
        <p:nvSpPr>
          <p:cNvPr id="25" name="Rectangle 51">
            <a:extLst>
              <a:ext uri="{FF2B5EF4-FFF2-40B4-BE49-F238E27FC236}">
                <a16:creationId xmlns:a16="http://schemas.microsoft.com/office/drawing/2014/main" id="{946E6EB0-DAC7-43FF-B964-E6CA93E7FD20}"/>
              </a:ext>
            </a:extLst>
          </p:cNvPr>
          <p:cNvSpPr/>
          <p:nvPr/>
        </p:nvSpPr>
        <p:spPr>
          <a:xfrm>
            <a:off x="1136121" y="2574816"/>
            <a:ext cx="7965729" cy="1236429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일시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12.20(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), 12.27(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</a:p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내용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성경적 예언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52656"/>
            <a:ext cx="8229600" cy="960120"/>
          </a:xfrm>
        </p:spPr>
        <p:txBody>
          <a:bodyPr/>
          <a:lstStyle/>
          <a:p>
            <a:r>
              <a:rPr lang="ko-KR" altLang="en-US" dirty="0">
                <a:solidFill>
                  <a:srgbClr val="002060"/>
                </a:solidFill>
              </a:rPr>
              <a:t>광   고</a:t>
            </a:r>
          </a:p>
        </p:txBody>
      </p:sp>
    </p:spTree>
    <p:extLst>
      <p:ext uri="{BB962C8B-B14F-4D97-AF65-F5344CB8AC3E}">
        <p14:creationId xmlns:p14="http://schemas.microsoft.com/office/powerpoint/2010/main" val="268415129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12.24(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일</a:t>
            </a:r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)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주일예배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03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245605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12.24(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주일은 크리스마스 이브이며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</a:t>
            </a:r>
          </a:p>
          <a:p>
            <a:pPr algn="l"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1, 2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부 예배 모두 있습니다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저녁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7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시에는 연극공연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입장료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5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천원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을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비롯해서 이브 행사가 진행됩니다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  <a:endParaRPr lang="en-US" altLang="ko-KR" sz="3200" dirty="0">
              <a:solidFill>
                <a:srgbClr val="0070C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2163379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4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12.25(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월</a:t>
            </a:r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)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성탄예배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04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127419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12.25(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월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성탄예배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오전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10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30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분 부터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있습니다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  <a:endParaRPr lang="en-US" altLang="ko-KR" sz="3200" dirty="0">
              <a:solidFill>
                <a:srgbClr val="0070C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2205437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5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12.31(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일</a:t>
            </a:r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)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송구영신예배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05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245605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12.31(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주일예배는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1, 2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부 예배가 모두 있습니다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  <a:p>
            <a:pPr algn="l"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-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교회에서 저녁식사 후에 송구영신예배를 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  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시작합니다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  <a:endParaRPr lang="en-US" altLang="ko-KR" sz="3200" dirty="0">
              <a:solidFill>
                <a:srgbClr val="0070C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6513993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6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Acting Class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06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2062103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취지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겨울방학을 맞아 극단 하나에서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/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아이들을 위한 </a:t>
            </a:r>
            <a:r>
              <a:rPr lang="ko-KR" altLang="en-US" sz="32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액팅클래스를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진행합니다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/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연기에 관심 있는 아이들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소극적인 아이들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/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</a:t>
            </a:r>
            <a:r>
              <a:rPr lang="ko-KR" altLang="en-US" sz="32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놀이식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발표를 통해 자신감을 기를 수 있음</a:t>
            </a: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6EED147D-512E-4633-AC89-A7EA6A7A20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308068"/>
              </p:ext>
            </p:extLst>
          </p:nvPr>
        </p:nvGraphicFramePr>
        <p:xfrm>
          <a:off x="487414" y="4058508"/>
          <a:ext cx="8188272" cy="238199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932458">
                  <a:extLst>
                    <a:ext uri="{9D8B030D-6E8A-4147-A177-3AD203B41FA5}">
                      <a16:colId xmlns:a16="http://schemas.microsoft.com/office/drawing/2014/main" val="2533820394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218799389"/>
                    </a:ext>
                  </a:extLst>
                </a:gridCol>
                <a:gridCol w="2591518">
                  <a:extLst>
                    <a:ext uri="{9D8B030D-6E8A-4147-A177-3AD203B41FA5}">
                      <a16:colId xmlns:a16="http://schemas.microsoft.com/office/drawing/2014/main" val="2577154087"/>
                    </a:ext>
                  </a:extLst>
                </a:gridCol>
              </a:tblGrid>
              <a:tr h="9815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+mj-ea"/>
                          <a:ea typeface="+mj-ea"/>
                        </a:rPr>
                        <a:t>Week 1</a:t>
                      </a:r>
                    </a:p>
                    <a:p>
                      <a:pPr algn="ctr" latinLnBrk="1"/>
                      <a:r>
                        <a:rPr lang="en-US" altLang="ko-KR" sz="1800" dirty="0">
                          <a:latin typeface="+mj-ea"/>
                          <a:ea typeface="+mj-ea"/>
                        </a:rPr>
                        <a:t>1.3(</a:t>
                      </a:r>
                      <a:r>
                        <a:rPr lang="ko-KR" altLang="en-US" sz="1800" dirty="0">
                          <a:latin typeface="+mj-ea"/>
                          <a:ea typeface="+mj-ea"/>
                        </a:rPr>
                        <a:t>수</a:t>
                      </a:r>
                      <a:r>
                        <a:rPr lang="en-US" altLang="ko-KR" sz="1800" dirty="0">
                          <a:latin typeface="+mj-ea"/>
                          <a:ea typeface="+mj-ea"/>
                        </a:rPr>
                        <a:t>), 1.4(</a:t>
                      </a:r>
                      <a:r>
                        <a:rPr lang="ko-KR" altLang="en-US" sz="1800" dirty="0">
                          <a:latin typeface="+mj-ea"/>
                          <a:ea typeface="+mj-ea"/>
                        </a:rPr>
                        <a:t>목</a:t>
                      </a:r>
                      <a:r>
                        <a:rPr lang="en-US" altLang="ko-KR" sz="1800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sz="1800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+mj-ea"/>
                          <a:ea typeface="+mj-ea"/>
                        </a:rPr>
                        <a:t>Week 2</a:t>
                      </a:r>
                    </a:p>
                    <a:p>
                      <a:pPr algn="ctr" latinLnBrk="1"/>
                      <a:r>
                        <a:rPr lang="en-US" altLang="ko-KR" sz="1800" dirty="0">
                          <a:latin typeface="+mj-ea"/>
                          <a:ea typeface="+mj-ea"/>
                        </a:rPr>
                        <a:t>1.10(</a:t>
                      </a:r>
                      <a:r>
                        <a:rPr lang="ko-KR" altLang="en-US" sz="1800" dirty="0">
                          <a:latin typeface="+mj-ea"/>
                          <a:ea typeface="+mj-ea"/>
                        </a:rPr>
                        <a:t>수</a:t>
                      </a:r>
                      <a:r>
                        <a:rPr lang="en-US" altLang="ko-KR" sz="1800" dirty="0">
                          <a:latin typeface="+mj-ea"/>
                          <a:ea typeface="+mj-ea"/>
                        </a:rPr>
                        <a:t>), 1.11(</a:t>
                      </a:r>
                      <a:r>
                        <a:rPr lang="ko-KR" altLang="en-US" sz="1800" dirty="0">
                          <a:latin typeface="+mj-ea"/>
                          <a:ea typeface="+mj-ea"/>
                        </a:rPr>
                        <a:t>목</a:t>
                      </a:r>
                      <a:r>
                        <a:rPr lang="en-US" altLang="ko-KR" sz="1800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sz="18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+mj-ea"/>
                          <a:ea typeface="+mj-ea"/>
                        </a:rPr>
                        <a:t>Week 3</a:t>
                      </a:r>
                    </a:p>
                    <a:p>
                      <a:pPr algn="ctr" latinLnBrk="1"/>
                      <a:r>
                        <a:rPr lang="en-US" altLang="ko-KR" sz="1800" dirty="0">
                          <a:latin typeface="+mj-ea"/>
                          <a:ea typeface="+mj-ea"/>
                        </a:rPr>
                        <a:t>1.17(</a:t>
                      </a:r>
                      <a:r>
                        <a:rPr lang="ko-KR" altLang="en-US" sz="1800" dirty="0">
                          <a:latin typeface="+mj-ea"/>
                          <a:ea typeface="+mj-ea"/>
                        </a:rPr>
                        <a:t>수</a:t>
                      </a:r>
                      <a:r>
                        <a:rPr lang="en-US" altLang="ko-KR" sz="1800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sz="18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8468558"/>
                  </a:ext>
                </a:extLst>
              </a:tr>
              <a:tr h="1400439">
                <a:tc>
                  <a:txBody>
                    <a:bodyPr/>
                    <a:lstStyle/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800" dirty="0">
                          <a:latin typeface="+mj-ea"/>
                          <a:ea typeface="+mj-ea"/>
                        </a:rPr>
                        <a:t>연극이란 무엇인가요</a:t>
                      </a:r>
                      <a:r>
                        <a:rPr lang="en-US" altLang="ko-KR" sz="1800" dirty="0">
                          <a:latin typeface="+mj-ea"/>
                          <a:ea typeface="+mj-ea"/>
                        </a:rPr>
                        <a:t>?</a:t>
                      </a:r>
                    </a:p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800" dirty="0">
                          <a:latin typeface="+mj-ea"/>
                          <a:ea typeface="+mj-ea"/>
                        </a:rPr>
                        <a:t>관찰과 감성 감각을 키워요</a:t>
                      </a:r>
                      <a:endParaRPr lang="en-US" altLang="ko-KR" sz="1800" dirty="0">
                        <a:latin typeface="+mj-ea"/>
                        <a:ea typeface="+mj-ea"/>
                      </a:endParaRPr>
                    </a:p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800" dirty="0">
                          <a:latin typeface="+mj-ea"/>
                          <a:ea typeface="+mj-ea"/>
                        </a:rPr>
                        <a:t>대본을 이해해요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800" dirty="0">
                          <a:latin typeface="+mj-ea"/>
                          <a:ea typeface="+mj-ea"/>
                        </a:rPr>
                        <a:t>연기 훈련에 돌입해요</a:t>
                      </a:r>
                      <a:endParaRPr lang="en-US" altLang="ko-KR" sz="1800" dirty="0">
                        <a:latin typeface="+mj-ea"/>
                        <a:ea typeface="+mj-ea"/>
                      </a:endParaRPr>
                    </a:p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800" dirty="0">
                          <a:latin typeface="+mj-ea"/>
                          <a:ea typeface="+mj-ea"/>
                        </a:rPr>
                        <a:t>배우의 몸을 만들어요</a:t>
                      </a:r>
                      <a:endParaRPr lang="en-US" altLang="ko-KR" sz="1800" dirty="0">
                        <a:latin typeface="+mj-ea"/>
                        <a:ea typeface="+mj-ea"/>
                      </a:endParaRPr>
                    </a:p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800" dirty="0">
                          <a:latin typeface="+mj-ea"/>
                          <a:ea typeface="+mj-ea"/>
                        </a:rPr>
                        <a:t>움직임을 배워요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800" dirty="0">
                          <a:latin typeface="+mj-ea"/>
                          <a:ea typeface="+mj-ea"/>
                        </a:rPr>
                        <a:t>배운 것을 적용해요</a:t>
                      </a:r>
                      <a:endParaRPr lang="en-US" altLang="ko-KR" sz="1800" dirty="0">
                        <a:latin typeface="+mj-ea"/>
                        <a:ea typeface="+mj-ea"/>
                      </a:endParaRPr>
                    </a:p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800" dirty="0">
                          <a:latin typeface="+mj-ea"/>
                          <a:ea typeface="+mj-ea"/>
                        </a:rPr>
                        <a:t>짧은 장면을 만들어요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53483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400794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1">
            <a:extLst>
              <a:ext uri="{FF2B5EF4-FFF2-40B4-BE49-F238E27FC236}">
                <a16:creationId xmlns:a16="http://schemas.microsoft.com/office/drawing/2014/main" id="{7E04D149-AE46-4CB9-A5F6-DEDF75CC0059}"/>
              </a:ext>
            </a:extLst>
          </p:cNvPr>
          <p:cNvSpPr/>
          <p:nvPr/>
        </p:nvSpPr>
        <p:spPr>
          <a:xfrm>
            <a:off x="1246485" y="650407"/>
            <a:ext cx="7429201" cy="255454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날짜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2017.1.3(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~ 1.17(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</a:p>
          <a:p>
            <a:pPr marL="342900" indent="-342900" algn="l"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매주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수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목 오전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10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30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분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~ 12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30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분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장소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본당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/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수업료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6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만원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문의사항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김지영자매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(010-8982-5772)</a:t>
            </a:r>
          </a:p>
          <a:p>
            <a:pPr algn="l"/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               </a:t>
            </a:r>
            <a:r>
              <a:rPr lang="ko-KR" altLang="en-US" sz="32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최정니자매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(010-5101-0715)</a:t>
            </a:r>
            <a:endParaRPr lang="en-US" altLang="ko-KR" sz="3200" dirty="0">
              <a:solidFill>
                <a:srgbClr val="0070C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CB353598-A62D-484A-AE7D-ED035DE7D9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7" t="2751" r="5530" b="56825"/>
          <a:stretch/>
        </p:blipFill>
        <p:spPr>
          <a:xfrm>
            <a:off x="1246486" y="3573016"/>
            <a:ext cx="7429201" cy="28443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6E9B438-9E50-4186-94BD-4BAD87F7C476}"/>
              </a:ext>
            </a:extLst>
          </p:cNvPr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7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8025698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8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난방기 사용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07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1865126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교회를 나가실 때는 사용한 난방기를 꼭 꺼주세요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-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특별히 본당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! 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부탁드려요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^^</a:t>
            </a:r>
            <a:endParaRPr lang="en-US" altLang="ko-KR" sz="3200" dirty="0">
              <a:solidFill>
                <a:srgbClr val="0070C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7661404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275</Words>
  <Application>Microsoft Office PowerPoint</Application>
  <PresentationFormat>화면 슬라이드 쇼(4:3)</PresentationFormat>
  <Paragraphs>68</Paragraphs>
  <Slides>8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9" baseType="lpstr">
      <vt:lpstr>굴림</vt:lpstr>
      <vt:lpstr>JBold</vt:lpstr>
      <vt:lpstr>맑은 고딕</vt:lpstr>
      <vt:lpstr>JBold</vt:lpstr>
      <vt:lpstr>Wingdings 3</vt:lpstr>
      <vt:lpstr>서울남산체 M</vt:lpstr>
      <vt:lpstr>Wingdings</vt:lpstr>
      <vt:lpstr>Calibri</vt:lpstr>
      <vt:lpstr>Arial</vt:lpstr>
      <vt:lpstr>MV Boli</vt:lpstr>
      <vt:lpstr>New_Simple01</vt:lpstr>
      <vt:lpstr>광   고</vt:lpstr>
      <vt:lpstr>광   고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2017-12-10T01:17:52Z</dcterms:modified>
  <cp:version>0906.0100.01</cp:version>
</cp:coreProperties>
</file>