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6"/>
  </p:notesMasterIdLst>
  <p:sldIdLst>
    <p:sldId id="285" r:id="rId2"/>
    <p:sldId id="287" r:id="rId3"/>
    <p:sldId id="291" r:id="rId4"/>
    <p:sldId id="288" r:id="rId5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jbold" panose="02020603020101020101" pitchFamily="18" charset="-127"/>
      <p:regular r:id="rId11"/>
    </p:embeddedFont>
    <p:embeddedFont>
      <p:font typeface="jbold" panose="02020603020101020101" pitchFamily="18" charset="-127"/>
      <p:regular r:id="rId11"/>
    </p:embeddedFont>
    <p:embeddedFont>
      <p:font typeface="MV Boli" panose="02000500030200090000" pitchFamily="2" charset="0"/>
      <p:regular r:id="rId12"/>
    </p:embeddedFont>
    <p:embeddedFont>
      <p:font typeface="Wingdings 3" panose="05040102010807070707" pitchFamily="18" charset="2"/>
      <p:regular r:id="rId13"/>
    </p:embeddedFont>
    <p:embeddedFont>
      <p:font typeface="맑은 고딕" panose="020B0503020000020004" pitchFamily="50" charset="-127"/>
      <p:regular r:id="rId14"/>
      <p:bold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85"/>
            <p14:sldId id="287"/>
            <p14:sldId id="291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90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93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96763" autoAdjust="0"/>
  </p:normalViewPr>
  <p:slideViewPr>
    <p:cSldViewPr>
      <p:cViewPr varScale="1">
        <p:scale>
          <a:sx n="82" d="100"/>
          <a:sy n="82" d="100"/>
        </p:scale>
        <p:origin x="1056" y="96"/>
      </p:cViewPr>
      <p:guideLst>
        <p:guide orient="horz" pos="3090"/>
        <p:guide orient="horz" pos="1025"/>
        <p:guide orient="horz" pos="1525"/>
        <p:guide orient="horz" pos="1593"/>
        <p:guide pos="2880"/>
        <p:guide pos="7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7" d="100"/>
          <a:sy n="67" d="100"/>
        </p:scale>
        <p:origin x="3228" y="8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5274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4200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242003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65490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6/16/2018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6/16/2018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6/16/2018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6/16/2018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6/16/2018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6/16/2018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6/16/2018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6/16/2018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6/16/2018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6/16/2018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6/16/2018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6/16/2018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 기도회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2574816"/>
            <a:ext cx="7965729" cy="64549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err="1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파워워십</a:t>
            </a:r>
            <a:endParaRPr lang="en-US" altLang="ko-KR" sz="3200" dirty="0">
              <a:solidFill>
                <a:srgbClr val="002060"/>
              </a:solidFill>
              <a:latin typeface="+mj-ea"/>
              <a:ea typeface="+mj-ea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</p:spTree>
    <p:extLst>
      <p:ext uri="{BB962C8B-B14F-4D97-AF65-F5344CB8AC3E}">
        <p14:creationId xmlns:p14="http://schemas.microsoft.com/office/powerpoint/2010/main" val="366708508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하나교회 전체 </a:t>
            </a:r>
            <a:r>
              <a:rPr lang="ko-KR" altLang="en-US" sz="4400" b="1" dirty="0" err="1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여름수양회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02</a:t>
            </a:r>
          </a:p>
        </p:txBody>
      </p:sp>
      <p:sp>
        <p:nvSpPr>
          <p:cNvPr id="10" name="Rectangle 51">
            <a:extLst>
              <a:ext uri="{FF2B5EF4-FFF2-40B4-BE49-F238E27FC236}">
                <a16:creationId xmlns:a16="http://schemas.microsoft.com/office/drawing/2014/main" id="{EDB7BCBF-9E02-4240-9BC1-09AD3D463613}"/>
              </a:ext>
            </a:extLst>
          </p:cNvPr>
          <p:cNvSpPr/>
          <p:nvPr/>
        </p:nvSpPr>
        <p:spPr>
          <a:xfrm>
            <a:off x="1246486" y="1627188"/>
            <a:ext cx="7754006" cy="371178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7.14(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토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오후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~ 15(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오후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시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, 4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회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장소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골드훼밀리콘도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강사 </a:t>
            </a:r>
            <a:r>
              <a:rPr lang="en-US" altLang="ko-KR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8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하나교회 </a:t>
            </a:r>
            <a:r>
              <a:rPr lang="ko-KR" altLang="en-US" sz="28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파송선교사님</a:t>
            </a: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chemeClr val="accent6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chemeClr val="accent6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chemeClr val="accent6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900" indent="-342900" algn="l">
              <a:lnSpc>
                <a:spcPct val="120000"/>
              </a:lnSpc>
              <a:buFont typeface="Wingdings" charset="2"/>
              <a:buChar char="§"/>
            </a:pPr>
            <a:endParaRPr lang="en-US" altLang="ko-KR" sz="28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314013"/>
              </p:ext>
            </p:extLst>
          </p:nvPr>
        </p:nvGraphicFramePr>
        <p:xfrm>
          <a:off x="1727684" y="3356992"/>
          <a:ext cx="6969460" cy="25202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044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2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2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</a:p>
                  </a:txBody>
                  <a:tcPr anchor="ctr"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메신저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7.14(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토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장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인 선교사님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7.14(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토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저녁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용 선교사님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7.15(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 선교사님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600" b="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7.15(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오후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임</a:t>
                      </a:r>
                      <a:r>
                        <a:rPr lang="en-US" altLang="ko-KR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*</a:t>
                      </a:r>
                      <a:r>
                        <a:rPr lang="ko-KR" altLang="en-US" sz="1600" b="0" dirty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 선교사님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897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수양회비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03</a:t>
            </a: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E9AB086E-4BED-471D-AC5A-6F76AE4E31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563957"/>
              </p:ext>
            </p:extLst>
          </p:nvPr>
        </p:nvGraphicFramePr>
        <p:xfrm>
          <a:off x="492604" y="1630005"/>
          <a:ext cx="8183084" cy="494746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45771">
                  <a:extLst>
                    <a:ext uri="{9D8B030D-6E8A-4147-A177-3AD203B41FA5}">
                      <a16:colId xmlns:a16="http://schemas.microsoft.com/office/drawing/2014/main" val="2380134888"/>
                    </a:ext>
                  </a:extLst>
                </a:gridCol>
                <a:gridCol w="341437">
                  <a:extLst>
                    <a:ext uri="{9D8B030D-6E8A-4147-A177-3AD203B41FA5}">
                      <a16:colId xmlns:a16="http://schemas.microsoft.com/office/drawing/2014/main" val="2639612553"/>
                    </a:ext>
                  </a:extLst>
                </a:gridCol>
                <a:gridCol w="1704334">
                  <a:extLst>
                    <a:ext uri="{9D8B030D-6E8A-4147-A177-3AD203B41FA5}">
                      <a16:colId xmlns:a16="http://schemas.microsoft.com/office/drawing/2014/main" val="3650870161"/>
                    </a:ext>
                  </a:extLst>
                </a:gridCol>
                <a:gridCol w="2045771">
                  <a:extLst>
                    <a:ext uri="{9D8B030D-6E8A-4147-A177-3AD203B41FA5}">
                      <a16:colId xmlns:a16="http://schemas.microsoft.com/office/drawing/2014/main" val="3582418891"/>
                    </a:ext>
                  </a:extLst>
                </a:gridCol>
                <a:gridCol w="318347">
                  <a:extLst>
                    <a:ext uri="{9D8B030D-6E8A-4147-A177-3AD203B41FA5}">
                      <a16:colId xmlns:a16="http://schemas.microsoft.com/office/drawing/2014/main" val="3219198226"/>
                    </a:ext>
                  </a:extLst>
                </a:gridCol>
                <a:gridCol w="1727424">
                  <a:extLst>
                    <a:ext uri="{9D8B030D-6E8A-4147-A177-3AD203B41FA5}">
                      <a16:colId xmlns:a16="http://schemas.microsoft.com/office/drawing/2014/main" val="1639988984"/>
                    </a:ext>
                  </a:extLst>
                </a:gridCol>
              </a:tblGrid>
              <a:tr h="523274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성인</a:t>
                      </a:r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/UCM</a:t>
                      </a:r>
                      <a:endParaRPr lang="ko-KR" altLang="en-US" sz="18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60,000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>
                          <a:latin typeface="+mj-ea"/>
                          <a:ea typeface="+mj-ea"/>
                        </a:rPr>
                        <a:t>60,000</a:t>
                      </a:r>
                      <a:r>
                        <a:rPr lang="ko-KR" altLang="en-US" sz="1800" b="0">
                          <a:latin typeface="+mj-ea"/>
                          <a:ea typeface="+mj-ea"/>
                        </a:rPr>
                        <a:t>원</a:t>
                      </a:r>
                      <a:endParaRPr lang="ko-KR" altLang="en-US" sz="18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YCM / JOY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랜드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50,000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>
                          <a:latin typeface="+mj-ea"/>
                          <a:ea typeface="+mj-ea"/>
                        </a:rPr>
                        <a:t>50,000</a:t>
                      </a:r>
                      <a:r>
                        <a:rPr lang="ko-KR" altLang="en-US" sz="1800" b="0">
                          <a:latin typeface="+mj-ea"/>
                          <a:ea typeface="+mj-ea"/>
                        </a:rPr>
                        <a:t>원</a:t>
                      </a:r>
                      <a:endParaRPr lang="ko-KR" altLang="en-US" sz="18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8710427"/>
                  </a:ext>
                </a:extLst>
              </a:tr>
              <a:tr h="61220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JOY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코너</a:t>
                      </a:r>
                      <a:endParaRPr lang="en-US" altLang="ko-KR" sz="1800" b="0" dirty="0"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미취학</a:t>
                      </a:r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~30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개월이상</a:t>
                      </a:r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sz="18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35,000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35,000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JOY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베이비</a:t>
                      </a:r>
                      <a:endParaRPr lang="en-US" altLang="ko-KR" sz="1800" b="0" dirty="0"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(30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개월미만 </a:t>
                      </a:r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~13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개월</a:t>
                      </a:r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)</a:t>
                      </a:r>
                      <a:endParaRPr lang="ko-KR" altLang="en-US" sz="18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+mn-ea"/>
                          <a:ea typeface="+mn-ea"/>
                        </a:rPr>
                        <a:t>20,000</a:t>
                      </a:r>
                      <a:r>
                        <a:rPr lang="ko-KR" altLang="en-US" sz="1600" b="1" dirty="0">
                          <a:latin typeface="+mn-ea"/>
                          <a:ea typeface="+mn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15,000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5528532"/>
                  </a:ext>
                </a:extLst>
              </a:tr>
              <a:tr h="670504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&lt;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할인 및 할증</a:t>
                      </a:r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&gt; 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선등록시에 </a:t>
                      </a:r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5,000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원 할인 </a:t>
                      </a:r>
                      <a:endParaRPr lang="en-US" altLang="ko-KR" sz="2000" b="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  <a:p>
                      <a:pPr algn="l" latinLnBrk="1"/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선등록기간 </a:t>
                      </a:r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: 7.4(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수</a:t>
                      </a:r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)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까지</a:t>
                      </a:r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, 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현금지급 및 계좌이체</a:t>
                      </a:r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)</a:t>
                      </a: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en-US" altLang="ko-KR" sz="18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962380"/>
                  </a:ext>
                </a:extLst>
              </a:tr>
              <a:tr h="903723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등록기간 </a:t>
                      </a:r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: 7.5(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목</a:t>
                      </a:r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)~ .13(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금</a:t>
                      </a:r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) (</a:t>
                      </a:r>
                      <a:r>
                        <a:rPr lang="ko-KR" altLang="en-US" sz="1800" b="0" dirty="0">
                          <a:latin typeface="+mj-ea"/>
                          <a:ea typeface="+mj-ea"/>
                        </a:rPr>
                        <a:t>위에 공지된 가격으로 등록</a:t>
                      </a:r>
                      <a:r>
                        <a:rPr lang="en-US" altLang="ko-KR" sz="1800" b="0" dirty="0">
                          <a:latin typeface="+mj-ea"/>
                          <a:ea typeface="+mj-ea"/>
                        </a:rPr>
                        <a:t>)</a:t>
                      </a:r>
                    </a:p>
                    <a:p>
                      <a:pPr algn="l" latinLnBrk="1"/>
                      <a:endParaRPr lang="en-US" altLang="ko-KR" sz="1800" b="0" dirty="0">
                        <a:latin typeface="+mj-ea"/>
                        <a:ea typeface="+mj-ea"/>
                      </a:endParaRPr>
                    </a:p>
                    <a:p>
                      <a:pPr algn="l" latinLnBrk="1"/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7.14(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토</a:t>
                      </a:r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) 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부터 현장등록 </a:t>
                      </a:r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5,000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원 할증</a:t>
                      </a: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8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449774"/>
                  </a:ext>
                </a:extLst>
              </a:tr>
              <a:tr h="387611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&lt;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환불규정</a:t>
                      </a: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&gt;</a:t>
                      </a: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en-US" altLang="ko-KR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3774238"/>
                  </a:ext>
                </a:extLst>
              </a:tr>
              <a:tr h="553895">
                <a:tc>
                  <a:txBody>
                    <a:bodyPr/>
                    <a:lstStyle/>
                    <a:p>
                      <a:pPr marL="0" marR="0" lvl="0" indent="0" algn="ctr" defTabSz="9143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7.4(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수</a:t>
                      </a: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)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까지</a:t>
                      </a:r>
                      <a:endParaRPr lang="en-US" altLang="ko-KR" sz="1600" b="0" dirty="0">
                        <a:latin typeface="+mj-ea"/>
                        <a:ea typeface="+mj-ea"/>
                      </a:endParaRPr>
                    </a:p>
                    <a:p>
                      <a:pPr marL="0" marR="0" lvl="0" indent="0" algn="ctr" defTabSz="914354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100% 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환불</a:t>
                      </a:r>
                    </a:p>
                  </a:txBody>
                  <a:tcPr anchor="ctr"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7.13(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금</a:t>
                      </a: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)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까지</a:t>
                      </a:r>
                      <a:endParaRPr lang="en-US" altLang="ko-KR" sz="1600" b="0" dirty="0"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80% 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환불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7.14(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토</a:t>
                      </a: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)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부터는</a:t>
                      </a:r>
                      <a:endParaRPr lang="en-US" altLang="ko-KR" sz="1600" b="0" dirty="0">
                        <a:latin typeface="+mj-ea"/>
                        <a:ea typeface="+mj-ea"/>
                      </a:endParaRPr>
                    </a:p>
                    <a:p>
                      <a:pPr algn="ctr" latinLnBrk="1"/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환불불가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600" b="0">
                        <a:latin typeface="+mj-ea"/>
                        <a:ea typeface="+mj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529141"/>
                  </a:ext>
                </a:extLst>
              </a:tr>
              <a:tr h="387611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&lt;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부분 참석규정</a:t>
                      </a: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&gt;</a:t>
                      </a:r>
                      <a:endParaRPr lang="ko-KR" altLang="en-US" sz="1600" b="0" dirty="0">
                        <a:latin typeface="+mj-ea"/>
                        <a:ea typeface="+mj-ea"/>
                      </a:endParaRPr>
                    </a:p>
                  </a:txBody>
                  <a:tcPr anchor="ctr"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latinLnBrk="1"/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7.14(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토</a:t>
                      </a: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), 7.15(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일</a:t>
                      </a: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) 1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일 등록은 </a:t>
                      </a: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30,000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원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729075"/>
                  </a:ext>
                </a:extLst>
              </a:tr>
              <a:tr h="387611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계좌번호 </a:t>
                      </a: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: 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국민은행 </a:t>
                      </a:r>
                      <a:r>
                        <a:rPr lang="en-US" altLang="ko-KR" sz="1600" b="0" dirty="0">
                          <a:latin typeface="+mj-ea"/>
                          <a:ea typeface="+mj-ea"/>
                        </a:rPr>
                        <a:t>231402-04-044152 </a:t>
                      </a:r>
                      <a:r>
                        <a:rPr lang="ko-KR" altLang="en-US" sz="1600" b="0" dirty="0">
                          <a:latin typeface="+mj-ea"/>
                          <a:ea typeface="+mj-ea"/>
                        </a:rPr>
                        <a:t>이학수</a:t>
                      </a: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4249332"/>
                  </a:ext>
                </a:extLst>
              </a:tr>
              <a:tr h="387611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7.14(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토</a:t>
                      </a:r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) </a:t>
                      </a:r>
                      <a:r>
                        <a:rPr lang="ko-KR" altLang="en-US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점심은 제공되지 않습니다</a:t>
                      </a:r>
                      <a:r>
                        <a:rPr lang="en-US" altLang="ko-KR" sz="2000" b="0" dirty="0">
                          <a:solidFill>
                            <a:srgbClr val="FF0000"/>
                          </a:solidFill>
                          <a:latin typeface="+mj-ea"/>
                          <a:ea typeface="+mj-ea"/>
                        </a:rPr>
                        <a:t>.</a:t>
                      </a:r>
                      <a:endParaRPr lang="ko-KR" altLang="en-US" sz="2000" b="0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18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952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394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510521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1638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1844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 err="1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하나무브먼트</a:t>
            </a:r>
            <a:r>
              <a:rPr lang="ko-KR" altLang="en-US" sz="4400" b="1" dirty="0">
                <a:solidFill>
                  <a:srgbClr val="002060"/>
                </a:solidFill>
                <a:latin typeface="+mj-ea"/>
                <a:ea typeface="+mj-ea"/>
                <a:cs typeface="JBold" panose="020B0600000101010101" charset="-127"/>
              </a:rPr>
              <a:t> 창단 공연 안내</a:t>
            </a:r>
            <a:endParaRPr lang="en-US" altLang="ko-KR" sz="4400" b="1" dirty="0">
              <a:solidFill>
                <a:srgbClr val="002060"/>
              </a:solidFill>
              <a:latin typeface="+mj-ea"/>
              <a:ea typeface="+mj-ea"/>
              <a:cs typeface="JBold" panose="020B0600000101010101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304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+mj-ea"/>
              <a:ea typeface="+mj-ea"/>
              <a:cs typeface="JBold" panose="020B0600000101010101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732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271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+mj-ea"/>
                <a:ea typeface="+mj-ea"/>
                <a:cs typeface="JBold" panose="020B0600000101010101" charset="-127"/>
              </a:rPr>
              <a:t>04</a:t>
            </a: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1664804"/>
            <a:ext cx="7965729" cy="3600153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주제</a:t>
            </a:r>
            <a:r>
              <a:rPr lang="en-US" altLang="ko-KR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한 가정의 이야기를 통해 본 소중한 </a:t>
            </a:r>
            <a:endParaRPr lang="en-US" altLang="ko-KR" sz="3200" dirty="0">
              <a:solidFill>
                <a:srgbClr val="002060"/>
              </a:solidFill>
              <a:latin typeface="+mj-ea"/>
              <a:ea typeface="+mj-ea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          </a:t>
            </a:r>
            <a:r>
              <a:rPr lang="ko-KR" altLang="en-US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아버지의 마음</a:t>
            </a: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일시</a:t>
            </a:r>
            <a:r>
              <a:rPr lang="en-US" altLang="ko-KR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: 7.5(</a:t>
            </a:r>
            <a:r>
              <a:rPr lang="ko-KR" altLang="en-US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목</a:t>
            </a:r>
            <a:r>
              <a:rPr lang="en-US" altLang="ko-KR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)</a:t>
            </a:r>
            <a:r>
              <a:rPr lang="ko-KR" altLang="en-US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</a:t>
            </a:r>
            <a:r>
              <a:rPr lang="en-US" altLang="ko-KR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~</a:t>
            </a:r>
            <a:r>
              <a:rPr lang="ko-KR" altLang="en-US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</a:t>
            </a:r>
            <a:r>
              <a:rPr lang="en-US" altLang="ko-KR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7.7(</a:t>
            </a:r>
            <a:r>
              <a:rPr lang="ko-KR" altLang="en-US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토</a:t>
            </a:r>
            <a:r>
              <a:rPr lang="en-US" altLang="ko-KR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)</a:t>
            </a:r>
            <a:endParaRPr lang="ko-KR" altLang="en-US" sz="3200" dirty="0">
              <a:solidFill>
                <a:srgbClr val="002060"/>
              </a:solidFill>
              <a:latin typeface="+mj-ea"/>
              <a:ea typeface="+mj-ea"/>
              <a:cs typeface="JBold" panose="02020603020101020101" pitchFamily="18" charset="-127"/>
            </a:endParaRP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장소</a:t>
            </a:r>
            <a:r>
              <a:rPr lang="en-US" altLang="ko-KR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북촌아트홀</a:t>
            </a: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티켓가격</a:t>
            </a:r>
            <a:r>
              <a:rPr lang="en-US" altLang="ko-KR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: 10,000</a:t>
            </a:r>
            <a:r>
              <a:rPr lang="ko-KR" altLang="en-US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원</a:t>
            </a:r>
            <a:endParaRPr lang="en-US" altLang="ko-KR" sz="3200" dirty="0">
              <a:solidFill>
                <a:srgbClr val="002060"/>
              </a:solidFill>
              <a:latin typeface="+mj-ea"/>
              <a:ea typeface="+mj-ea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   (</a:t>
            </a:r>
            <a:r>
              <a:rPr lang="ko-KR" altLang="en-US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문의</a:t>
            </a:r>
            <a:r>
              <a:rPr lang="en-US" altLang="ko-KR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: </a:t>
            </a:r>
            <a:r>
              <a:rPr lang="ko-KR" altLang="en-US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김지영 </a:t>
            </a:r>
            <a:r>
              <a:rPr lang="en-US" altLang="ko-KR" sz="3200" dirty="0">
                <a:solidFill>
                  <a:srgbClr val="002060"/>
                </a:solidFill>
                <a:latin typeface="+mj-ea"/>
                <a:ea typeface="+mj-ea"/>
                <a:cs typeface="JBold" panose="02020603020101020101" pitchFamily="18" charset="-127"/>
              </a:rPr>
              <a:t>010-8982-5772)</a:t>
            </a:r>
          </a:p>
        </p:txBody>
      </p:sp>
    </p:spTree>
    <p:extLst>
      <p:ext uri="{BB962C8B-B14F-4D97-AF65-F5344CB8AC3E}">
        <p14:creationId xmlns:p14="http://schemas.microsoft.com/office/powerpoint/2010/main" val="150200395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파형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화면 슬라이드 쇼(4:3)</PresentationFormat>
  <Paragraphs>70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5" baseType="lpstr">
      <vt:lpstr>jbold</vt:lpstr>
      <vt:lpstr>Calibri</vt:lpstr>
      <vt:lpstr>Arial</vt:lpstr>
      <vt:lpstr>Wingdings 3</vt:lpstr>
      <vt:lpstr>jbold</vt:lpstr>
      <vt:lpstr>굴림</vt:lpstr>
      <vt:lpstr>서울남산체 M</vt:lpstr>
      <vt:lpstr>Wingdings</vt:lpstr>
      <vt:lpstr>MV Boli</vt:lpstr>
      <vt:lpstr>맑은 고딕</vt:lpstr>
      <vt:lpstr>New_Simple01</vt:lpstr>
      <vt:lpstr>광   고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2018-06-16T12:26:59Z</dcterms:modified>
  <cp:version>0906.0100.01</cp:version>
</cp:coreProperties>
</file>