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sldIdLst>
    <p:sldId id="296" r:id="rId2"/>
    <p:sldId id="290" r:id="rId3"/>
    <p:sldId id="297" r:id="rId4"/>
    <p:sldId id="292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jbold" panose="02020603020101020101" pitchFamily="18" charset="-127"/>
      <p:regular r:id="rId11"/>
    </p:embeddedFont>
    <p:embeddedFont>
      <p:font typeface="jbold" panose="02020603020101020101" pitchFamily="18" charset="-127"/>
      <p:regular r:id="rId11"/>
    </p:embeddedFont>
    <p:embeddedFont>
      <p:font typeface="MV Boli" panose="02000500030200090000" pitchFamily="2" charset="0"/>
      <p:regular r:id="rId12"/>
    </p:embeddedFont>
    <p:embeddedFont>
      <p:font typeface="Wingdings 3" panose="05040102010807070707" pitchFamily="18" charset="2"/>
      <p:regular r:id="rId13"/>
    </p:embeddedFont>
    <p:embeddedFont>
      <p:font typeface="맑은 고딕" panose="020B0503020000020004" pitchFamily="50" charset="-12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6"/>
            <p14:sldId id="290"/>
            <p14:sldId id="297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orient="horz" pos="1025">
          <p15:clr>
            <a:srgbClr val="A4A3A4"/>
          </p15:clr>
        </p15:guide>
        <p15:guide id="3" orient="horz" pos="1525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793" userDrawn="1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9552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3181"/>
        <p:guide orient="horz" pos="1025"/>
        <p:guide orient="horz" pos="1525"/>
        <p:guide orient="horz" pos="1638"/>
        <p:guide pos="2880"/>
        <p:guide pos="7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55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신촌하나교회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주일예배에 처음으로 참석하신 분을 소개해드리겠습니다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신촌하나교회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주일예배에 처음으로 참석하신 분을 소개해드리겠습니다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694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[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고린도후서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9:7]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각자 마음에 정한 대로 해야 하고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아까워하면서 내거나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마지못해서 하는 일은 없어야 합니다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하나님께서는 기쁜 마음으로 내는 사람을 사랑하십니다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하나님께서는 여러분에게 온갖 은혜가 넘치게 하실 수 있습니다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존 이승은 집사님께서 감사의 마음을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나누시고자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떡을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준비해주셨습니다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695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6"/>
            <a:ext cx="7781544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12/2/2018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2"/>
            <a:ext cx="7693075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12/2/2018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327648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12/2/2018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12/2/2018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12/2/2018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12/2/2018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2" y="1627632"/>
            <a:ext cx="4040188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7" y="1627632"/>
            <a:ext cx="4041775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12/2/2018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12/2/2018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12/2/2018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12/2/2018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12/2/2018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EEC4-BD2A-4F05-963C-7DA3C6BF8AE2}" type="datetimeFigureOut">
              <a:rPr lang="en-US" altLang="ko-KR" smtClean="0"/>
              <a:pPr/>
              <a:t>12/2/2018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108747" y="112714"/>
            <a:ext cx="492125" cy="485775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1638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결혼을 축하해주세요</a:t>
            </a:r>
            <a:endParaRPr lang="en-US" altLang="ko-KR" sz="44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B0600000101010101" charset="-127"/>
              </a:rPr>
              <a:t>01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AC752CF7-E6CC-4D96-8946-4ED394B6D0C7}"/>
              </a:ext>
            </a:extLst>
          </p:cNvPr>
          <p:cNvSpPr/>
          <p:nvPr/>
        </p:nvSpPr>
        <p:spPr>
          <a:xfrm>
            <a:off x="215516" y="1654755"/>
            <a:ext cx="4752528" cy="398365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&lt;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임재형 * 김희숙 결혼식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&gt;</a:t>
            </a:r>
          </a:p>
          <a:p>
            <a:pPr marL="266700" indent="-2667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800" u="sng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12. 08(</a:t>
            </a:r>
            <a:r>
              <a:rPr lang="ko-KR" altLang="en-US" sz="2800" u="sng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2800" u="sng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u="sng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오전</a:t>
            </a:r>
            <a:r>
              <a:rPr lang="en-US" altLang="ko-KR" sz="2800" u="sng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11:00</a:t>
            </a:r>
          </a:p>
          <a:p>
            <a:pPr marL="266700" indent="-2667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장소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여의도웨딩컨벤션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(KT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사옥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3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층 </a:t>
            </a:r>
            <a:r>
              <a:rPr lang="ko-KR" altLang="en-US" sz="24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그랜드볼룸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266700" indent="-2667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오시는 길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- 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5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호선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9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호선 여의도역 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번 출구</a:t>
            </a:r>
            <a:endParaRPr lang="en-US" altLang="ko-KR" sz="20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- 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네비게이션 </a:t>
            </a:r>
            <a:endParaRPr lang="en-US" altLang="ko-KR" sz="20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</a:t>
            </a:r>
            <a:r>
              <a:rPr lang="ko-KR" altLang="en-US" sz="20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여의도웨딩컨벤션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여의도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KT</a:t>
            </a:r>
          </a:p>
          <a:p>
            <a:pPr algn="l">
              <a:lnSpc>
                <a:spcPct val="120000"/>
              </a:lnSpc>
            </a:pP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- 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주차장 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KT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빌딩 주차장 이용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제목 3">
            <a:extLst>
              <a:ext uri="{FF2B5EF4-FFF2-40B4-BE49-F238E27FC236}">
                <a16:creationId xmlns:a16="http://schemas.microsoft.com/office/drawing/2014/main" id="{F245026F-3957-4FD8-8709-86680F5E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015" y="4764"/>
            <a:ext cx="8229600" cy="960120"/>
          </a:xfrm>
        </p:spPr>
        <p:txBody>
          <a:bodyPr/>
          <a:lstStyle/>
          <a:p>
            <a:pPr algn="r"/>
            <a:r>
              <a:rPr lang="ko-KR" altLang="en-US" dirty="0">
                <a:solidFill>
                  <a:srgbClr val="002060"/>
                </a:solidFill>
              </a:rPr>
              <a:t>공동체 소식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0ACC44B-D286-474D-97D1-80F27E309F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63"/>
          <a:stretch/>
        </p:blipFill>
        <p:spPr>
          <a:xfrm>
            <a:off x="4752020" y="1654755"/>
            <a:ext cx="3945124" cy="48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097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2415080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1561891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이번주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금요예배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1626484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1640771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1616161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2656"/>
            <a:ext cx="8229600" cy="960120"/>
          </a:xfrm>
        </p:spPr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772EDC3A-812A-47C8-B199-12183F0D87BC}"/>
              </a:ext>
            </a:extLst>
          </p:cNvPr>
          <p:cNvSpPr/>
          <p:nvPr/>
        </p:nvSpPr>
        <p:spPr>
          <a:xfrm>
            <a:off x="1274416" y="2528900"/>
            <a:ext cx="7754006" cy="5763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거룩한 성회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3877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20688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교회 이전 준비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5281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9568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4958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A4038D3A-C00F-4F27-B8DD-5D37B3656CE4}"/>
              </a:ext>
            </a:extLst>
          </p:cNvPr>
          <p:cNvSpPr/>
          <p:nvPr/>
        </p:nvSpPr>
        <p:spPr>
          <a:xfrm>
            <a:off x="35496" y="2480535"/>
            <a:ext cx="1866016" cy="600720"/>
          </a:xfrm>
          <a:prstGeom prst="roundRect">
            <a:avLst>
              <a:gd name="adj" fmla="val 50000"/>
            </a:avLst>
          </a:prstGeom>
          <a:solidFill>
            <a:srgbClr val="2F67B1"/>
          </a:solidFill>
          <a:ln>
            <a:noFill/>
          </a:ln>
        </p:spPr>
        <p:txBody>
          <a:bodyPr wrap="square" lIns="100554" tIns="33518" rIns="0" bIns="33518" rtlCol="0" anchor="ctr" anchorCtr="0">
            <a:noAutofit/>
          </a:bodyPr>
          <a:lstStyle/>
          <a:p>
            <a:pPr algn="ctr" defTabSz="913975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spc="-19" dirty="0">
                <a:solidFill>
                  <a:prstClr val="white"/>
                </a:solidFill>
                <a:latin typeface="+mn-ea"/>
                <a:cs typeface="Arial"/>
              </a:rPr>
              <a:t>계약</a:t>
            </a:r>
            <a:endParaRPr kumimoji="0" lang="en-US" altLang="ko-KR" sz="1400" b="1" spc="-19" dirty="0">
              <a:solidFill>
                <a:prstClr val="white"/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3EBE3C31-4A88-4892-8425-FB875EB6ECF9}"/>
              </a:ext>
            </a:extLst>
          </p:cNvPr>
          <p:cNvSpPr/>
          <p:nvPr/>
        </p:nvSpPr>
        <p:spPr>
          <a:xfrm>
            <a:off x="4786020" y="2480535"/>
            <a:ext cx="1859656" cy="600720"/>
          </a:xfrm>
          <a:prstGeom prst="roundRect">
            <a:avLst>
              <a:gd name="adj" fmla="val 50000"/>
            </a:avLst>
          </a:prstGeom>
          <a:solidFill>
            <a:srgbClr val="2F67B1"/>
          </a:solidFill>
          <a:ln>
            <a:noFill/>
          </a:ln>
        </p:spPr>
        <p:txBody>
          <a:bodyPr wrap="square" lIns="100554" tIns="33518" rIns="0" bIns="33518" rtlCol="0" anchor="ctr" anchorCtr="0">
            <a:noAutofit/>
          </a:bodyPr>
          <a:lstStyle/>
          <a:p>
            <a:pPr algn="ctr" defTabSz="913975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spc="-19" dirty="0">
                <a:solidFill>
                  <a:prstClr val="white"/>
                </a:solidFill>
                <a:latin typeface="+mn-ea"/>
                <a:cs typeface="Arial"/>
              </a:rPr>
              <a:t>잔금</a:t>
            </a:r>
            <a:endParaRPr kumimoji="0" lang="en-US" altLang="ko-KR" sz="1400" b="1" spc="-19" dirty="0">
              <a:solidFill>
                <a:prstClr val="white"/>
              </a:solidFill>
              <a:latin typeface="+mn-ea"/>
              <a:ea typeface="+mn-ea"/>
              <a:cs typeface="Arial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356FF44-1FFA-4780-B6B3-CE2CB1EC1154}"/>
              </a:ext>
            </a:extLst>
          </p:cNvPr>
          <p:cNvGrpSpPr/>
          <p:nvPr/>
        </p:nvGrpSpPr>
        <p:grpSpPr>
          <a:xfrm>
            <a:off x="84298" y="2145605"/>
            <a:ext cx="1768413" cy="215444"/>
            <a:chOff x="2046067" y="1838996"/>
            <a:chExt cx="3246755" cy="248861"/>
          </a:xfrm>
        </p:grpSpPr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0A7683AB-FF09-4195-BC83-363C516F0888}"/>
                </a:ext>
              </a:extLst>
            </p:cNvPr>
            <p:cNvSpPr txBox="1"/>
            <p:nvPr/>
          </p:nvSpPr>
          <p:spPr>
            <a:xfrm>
              <a:off x="2046067" y="1838996"/>
              <a:ext cx="3246755" cy="2488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39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-9" normalizeH="0" baseline="0" noProof="0" dirty="0">
                  <a:ln>
                    <a:noFill/>
                  </a:ln>
                  <a:solidFill>
                    <a:srgbClr val="376092"/>
                  </a:solidFill>
                  <a:effectLst/>
                  <a:uLnTx/>
                  <a:uFillTx/>
                  <a:latin typeface="+mn-ea"/>
                  <a:ea typeface="+mn-ea"/>
                  <a:cs typeface="Arial"/>
                </a:rPr>
                <a:t>2018. </a:t>
              </a:r>
              <a:r>
                <a:rPr lang="en-US" altLang="ko-KR" sz="1400" b="1" kern="0" spc="-9" dirty="0">
                  <a:solidFill>
                    <a:srgbClr val="376092"/>
                  </a:solidFill>
                  <a:latin typeface="+mn-ea"/>
                  <a:cs typeface="Arial"/>
                </a:rPr>
                <a:t>10</a:t>
              </a:r>
              <a:r>
                <a:rPr lang="ko-KR" altLang="en-US" sz="1400" b="1" kern="0" spc="-9" dirty="0">
                  <a:solidFill>
                    <a:srgbClr val="376092"/>
                  </a:solidFill>
                  <a:latin typeface="+mn-ea"/>
                  <a:cs typeface="Arial"/>
                </a:rPr>
                <a:t>월</a:t>
              </a:r>
              <a:endParaRPr kumimoji="0" sz="1400" b="1" i="0" u="none" strike="noStrike" kern="0" cap="none" spc="-9" normalizeH="0" baseline="3000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ea"/>
                <a:ea typeface="+mn-ea"/>
                <a:cs typeface="Arial"/>
              </a:endParaRP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1A55F4A5-F4AF-4F77-9FCD-0A5DF31AA628}"/>
                </a:ext>
              </a:extLst>
            </p:cNvPr>
            <p:cNvCxnSpPr/>
            <p:nvPr/>
          </p:nvCxnSpPr>
          <p:spPr>
            <a:xfrm>
              <a:off x="2220877" y="2066134"/>
              <a:ext cx="2850584" cy="21723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9188EA4F-7CD0-48F8-A3C9-09ED2BAF3193}"/>
              </a:ext>
            </a:extLst>
          </p:cNvPr>
          <p:cNvGrpSpPr/>
          <p:nvPr/>
        </p:nvGrpSpPr>
        <p:grpSpPr>
          <a:xfrm>
            <a:off x="4831642" y="2145605"/>
            <a:ext cx="1768413" cy="215444"/>
            <a:chOff x="2046067" y="1838996"/>
            <a:chExt cx="3246755" cy="248861"/>
          </a:xfrm>
        </p:grpSpPr>
        <p:sp>
          <p:nvSpPr>
            <p:cNvPr id="25" name="object 13">
              <a:extLst>
                <a:ext uri="{FF2B5EF4-FFF2-40B4-BE49-F238E27FC236}">
                  <a16:creationId xmlns:a16="http://schemas.microsoft.com/office/drawing/2014/main" id="{C0847125-0203-43D1-AC1D-BA6440321396}"/>
                </a:ext>
              </a:extLst>
            </p:cNvPr>
            <p:cNvSpPr txBox="1"/>
            <p:nvPr/>
          </p:nvSpPr>
          <p:spPr>
            <a:xfrm>
              <a:off x="2046067" y="1838996"/>
              <a:ext cx="3246755" cy="2488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39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-9" normalizeH="0" baseline="0" noProof="0" dirty="0">
                  <a:ln>
                    <a:noFill/>
                  </a:ln>
                  <a:solidFill>
                    <a:srgbClr val="376092"/>
                  </a:solidFill>
                  <a:effectLst/>
                  <a:uLnTx/>
                  <a:uFillTx/>
                  <a:latin typeface="+mn-ea"/>
                  <a:ea typeface="+mn-ea"/>
                  <a:cs typeface="Arial"/>
                </a:rPr>
                <a:t>12.21(</a:t>
              </a:r>
              <a:r>
                <a:rPr lang="ko-KR" altLang="en-US" sz="1400" b="1" kern="0" spc="-9" dirty="0">
                  <a:solidFill>
                    <a:srgbClr val="376092"/>
                  </a:solidFill>
                  <a:latin typeface="+mn-ea"/>
                  <a:cs typeface="Arial"/>
                </a:rPr>
                <a:t>금</a:t>
              </a:r>
              <a:r>
                <a:rPr kumimoji="0" lang="en-US" altLang="ko-KR" sz="1400" b="1" i="0" u="none" strike="noStrike" kern="0" cap="none" spc="-9" normalizeH="0" baseline="0" noProof="0" dirty="0">
                  <a:ln>
                    <a:noFill/>
                  </a:ln>
                  <a:solidFill>
                    <a:srgbClr val="376092"/>
                  </a:solidFill>
                  <a:effectLst/>
                  <a:uLnTx/>
                  <a:uFillTx/>
                  <a:latin typeface="+mn-ea"/>
                  <a:ea typeface="+mn-ea"/>
                  <a:cs typeface="Arial"/>
                </a:rPr>
                <a:t>)</a:t>
              </a:r>
              <a:endParaRPr kumimoji="0" sz="1400" b="1" i="0" u="none" strike="noStrike" kern="0" cap="none" spc="-9" normalizeH="0" baseline="3000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ea"/>
                <a:ea typeface="+mn-ea"/>
                <a:cs typeface="Arial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48A5340F-F975-4853-B998-066D2721D55E}"/>
                </a:ext>
              </a:extLst>
            </p:cNvPr>
            <p:cNvCxnSpPr/>
            <p:nvPr/>
          </p:nvCxnSpPr>
          <p:spPr>
            <a:xfrm>
              <a:off x="2702515" y="2066134"/>
              <a:ext cx="1933859" cy="0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sp>
        <p:nvSpPr>
          <p:cNvPr id="27" name="object 2">
            <a:extLst>
              <a:ext uri="{FF2B5EF4-FFF2-40B4-BE49-F238E27FC236}">
                <a16:creationId xmlns:a16="http://schemas.microsoft.com/office/drawing/2014/main" id="{1895CA4C-EE56-4D24-AD28-72001CAA48E9}"/>
              </a:ext>
            </a:extLst>
          </p:cNvPr>
          <p:cNvSpPr/>
          <p:nvPr/>
        </p:nvSpPr>
        <p:spPr>
          <a:xfrm>
            <a:off x="7205313" y="2480535"/>
            <a:ext cx="1859656" cy="600720"/>
          </a:xfrm>
          <a:prstGeom prst="roundRect">
            <a:avLst>
              <a:gd name="adj" fmla="val 50000"/>
            </a:avLst>
          </a:prstGeom>
          <a:solidFill>
            <a:srgbClr val="2F67B1"/>
          </a:solidFill>
          <a:ln>
            <a:noFill/>
          </a:ln>
        </p:spPr>
        <p:txBody>
          <a:bodyPr wrap="square" lIns="100554" tIns="33518" rIns="0" bIns="33518" rtlCol="0" anchor="ctr" anchorCtr="0">
            <a:noAutofit/>
          </a:bodyPr>
          <a:lstStyle/>
          <a:p>
            <a:pPr algn="ctr" defTabSz="913975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spc="-19" dirty="0" err="1">
                <a:solidFill>
                  <a:prstClr val="white"/>
                </a:solidFill>
                <a:latin typeface="Arial"/>
                <a:ea typeface="맑은 고딕"/>
                <a:cs typeface="Arial"/>
              </a:rPr>
              <a:t>입당예배</a:t>
            </a:r>
            <a:endParaRPr kumimoji="0" lang="en-US" altLang="ko-KR" sz="1400" b="1" spc="-19" dirty="0">
              <a:solidFill>
                <a:prstClr val="white"/>
              </a:solidFill>
              <a:latin typeface="Arial"/>
              <a:ea typeface="맑은 고딕"/>
              <a:cs typeface="Arial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862909E-1CC6-4C4E-9AAF-6960C1F24103}"/>
              </a:ext>
            </a:extLst>
          </p:cNvPr>
          <p:cNvGrpSpPr/>
          <p:nvPr/>
        </p:nvGrpSpPr>
        <p:grpSpPr>
          <a:xfrm>
            <a:off x="7205314" y="2145605"/>
            <a:ext cx="1768413" cy="215444"/>
            <a:chOff x="2046067" y="1838996"/>
            <a:chExt cx="3246755" cy="248861"/>
          </a:xfrm>
        </p:grpSpPr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1A8D2298-D134-477E-B02D-76E468B2276E}"/>
                </a:ext>
              </a:extLst>
            </p:cNvPr>
            <p:cNvSpPr txBox="1"/>
            <p:nvPr/>
          </p:nvSpPr>
          <p:spPr>
            <a:xfrm>
              <a:off x="2046067" y="1838996"/>
              <a:ext cx="3246755" cy="2488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39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-9" normalizeH="0" baseline="0" noProof="0" dirty="0">
                  <a:ln>
                    <a:noFill/>
                  </a:ln>
                  <a:solidFill>
                    <a:srgbClr val="376092"/>
                  </a:solidFill>
                  <a:effectLst/>
                  <a:uLnTx/>
                  <a:uFillTx/>
                  <a:latin typeface="+mn-ea"/>
                  <a:ea typeface="+mn-ea"/>
                  <a:cs typeface="Arial"/>
                </a:rPr>
                <a:t>12. </a:t>
              </a:r>
              <a:r>
                <a:rPr lang="en-US" altLang="ko-KR" sz="1400" b="1" kern="0" spc="-9" dirty="0">
                  <a:solidFill>
                    <a:srgbClr val="376092"/>
                  </a:solidFill>
                  <a:latin typeface="+mn-ea"/>
                  <a:cs typeface="Arial"/>
                </a:rPr>
                <a:t>23</a:t>
              </a:r>
              <a:r>
                <a:rPr kumimoji="0" lang="en-US" altLang="ko-KR" sz="1400" b="1" i="0" u="none" strike="noStrike" kern="0" cap="none" spc="-9" normalizeH="0" baseline="0" noProof="0" dirty="0">
                  <a:ln>
                    <a:noFill/>
                  </a:ln>
                  <a:solidFill>
                    <a:srgbClr val="376092"/>
                  </a:solidFill>
                  <a:effectLst/>
                  <a:uLnTx/>
                  <a:uFillTx/>
                  <a:latin typeface="+mn-ea"/>
                  <a:ea typeface="+mn-ea"/>
                  <a:cs typeface="Arial"/>
                </a:rPr>
                <a:t>(</a:t>
              </a:r>
              <a:r>
                <a:rPr kumimoji="0" lang="ko-KR" altLang="en-US" sz="1400" b="1" i="0" u="none" strike="noStrike" kern="0" cap="none" spc="-9" normalizeH="0" baseline="0" noProof="0" dirty="0">
                  <a:ln>
                    <a:noFill/>
                  </a:ln>
                  <a:solidFill>
                    <a:srgbClr val="376092"/>
                  </a:solidFill>
                  <a:effectLst/>
                  <a:uLnTx/>
                  <a:uFillTx/>
                  <a:latin typeface="+mn-ea"/>
                  <a:ea typeface="+mn-ea"/>
                  <a:cs typeface="Arial"/>
                </a:rPr>
                <a:t>일</a:t>
              </a:r>
              <a:r>
                <a:rPr kumimoji="0" lang="en-US" altLang="ko-KR" sz="1400" b="1" i="0" u="none" strike="noStrike" kern="0" cap="none" spc="-9" normalizeH="0" baseline="0" noProof="0" dirty="0">
                  <a:ln>
                    <a:noFill/>
                  </a:ln>
                  <a:solidFill>
                    <a:srgbClr val="376092"/>
                  </a:solidFill>
                  <a:effectLst/>
                  <a:uLnTx/>
                  <a:uFillTx/>
                  <a:latin typeface="+mn-ea"/>
                  <a:ea typeface="+mn-ea"/>
                  <a:cs typeface="Arial"/>
                </a:rPr>
                <a:t>)</a:t>
              </a:r>
              <a:endParaRPr kumimoji="0" sz="1400" b="1" i="0" u="none" strike="noStrike" kern="0" cap="none" spc="-9" normalizeH="0" baseline="3000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ea"/>
                <a:ea typeface="+mn-ea"/>
                <a:cs typeface="Arial"/>
              </a:endParaRPr>
            </a:p>
          </p:txBody>
        </p: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460562AF-F9A8-4542-857F-3486A569EF7C}"/>
                </a:ext>
              </a:extLst>
            </p:cNvPr>
            <p:cNvCxnSpPr/>
            <p:nvPr/>
          </p:nvCxnSpPr>
          <p:spPr>
            <a:xfrm>
              <a:off x="2774872" y="2066134"/>
              <a:ext cx="1758054" cy="0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sp>
        <p:nvSpPr>
          <p:cNvPr id="33" name="AutoShape 12">
            <a:extLst>
              <a:ext uri="{FF2B5EF4-FFF2-40B4-BE49-F238E27FC236}">
                <a16:creationId xmlns:a16="http://schemas.microsoft.com/office/drawing/2014/main" id="{74DED38C-FDC4-47D2-953E-0DAF5EDE35F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5400000">
            <a:off x="1854980" y="2602364"/>
            <a:ext cx="600720" cy="35706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2F67B1"/>
              </a:gs>
              <a:gs pos="100000">
                <a:srgbClr val="FFFFFF"/>
              </a:gs>
            </a:gsLst>
            <a:lin ang="5400000" scaled="1"/>
          </a:gradFill>
          <a:ln w="6350" algn="ctr">
            <a:noFill/>
            <a:miter lim="800000"/>
            <a:headEnd/>
            <a:tailEnd/>
          </a:ln>
        </p:spPr>
        <p:txBody>
          <a:bodyPr rot="10800000" vert="eaVert" wrap="none" lIns="0" tIns="0" rIns="0" bIns="0" anchor="ctr"/>
          <a:lstStyle/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kern="0" dirty="0">
              <a:solidFill>
                <a:srgbClr val="BFD9E6">
                  <a:lumMod val="50000"/>
                </a:srgbClr>
              </a:solidFill>
              <a:latin typeface="Arial"/>
              <a:ea typeface="맑은 고딕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E8FEE56B-9842-4A73-B563-6CE6C6DA6AB5}"/>
              </a:ext>
            </a:extLst>
          </p:cNvPr>
          <p:cNvSpPr/>
          <p:nvPr/>
        </p:nvSpPr>
        <p:spPr>
          <a:xfrm>
            <a:off x="2412348" y="2480535"/>
            <a:ext cx="1859656" cy="600720"/>
          </a:xfrm>
          <a:prstGeom prst="roundRect">
            <a:avLst>
              <a:gd name="adj" fmla="val 50000"/>
            </a:avLst>
          </a:prstGeom>
          <a:solidFill>
            <a:srgbClr val="2F67B1"/>
          </a:solidFill>
          <a:ln w="6350">
            <a:noFill/>
            <a:prstDash val="dash"/>
          </a:ln>
        </p:spPr>
        <p:txBody>
          <a:bodyPr wrap="square" lIns="100554" tIns="33518" rIns="0" bIns="33518" rtlCol="0" anchor="ctr" anchorCtr="0">
            <a:noAutofit/>
          </a:bodyPr>
          <a:lstStyle/>
          <a:p>
            <a:pPr algn="ctr" defTabSz="913975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spc="-19" dirty="0">
                <a:solidFill>
                  <a:prstClr val="white"/>
                </a:solidFill>
                <a:latin typeface="+mn-ea"/>
                <a:cs typeface="Arial"/>
              </a:rPr>
              <a:t>중도금</a:t>
            </a:r>
            <a:endParaRPr kumimoji="0" lang="en-US" altLang="ko-KR" sz="1400" b="1" spc="-19" dirty="0">
              <a:solidFill>
                <a:prstClr val="white"/>
              </a:solidFill>
              <a:latin typeface="+mn-ea"/>
              <a:ea typeface="+mn-ea"/>
              <a:cs typeface="Arial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23374F5-FD17-422A-8639-E5C07C2368FE}"/>
              </a:ext>
            </a:extLst>
          </p:cNvPr>
          <p:cNvGrpSpPr/>
          <p:nvPr/>
        </p:nvGrpSpPr>
        <p:grpSpPr>
          <a:xfrm>
            <a:off x="2443547" y="2145605"/>
            <a:ext cx="1768413" cy="215444"/>
            <a:chOff x="2046067" y="1838996"/>
            <a:chExt cx="3246755" cy="248861"/>
          </a:xfrm>
        </p:grpSpPr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222D93BA-8C33-448A-ADAB-A4AAE5F2315F}"/>
                </a:ext>
              </a:extLst>
            </p:cNvPr>
            <p:cNvSpPr txBox="1"/>
            <p:nvPr/>
          </p:nvSpPr>
          <p:spPr>
            <a:xfrm>
              <a:off x="2046067" y="1838996"/>
              <a:ext cx="3246755" cy="2488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39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-9" normalizeH="0" baseline="0" noProof="0" dirty="0">
                  <a:ln>
                    <a:noFill/>
                  </a:ln>
                  <a:solidFill>
                    <a:srgbClr val="376092"/>
                  </a:solidFill>
                  <a:effectLst/>
                  <a:uLnTx/>
                  <a:uFillTx/>
                  <a:latin typeface="+mn-ea"/>
                  <a:ea typeface="+mn-ea"/>
                  <a:cs typeface="Arial"/>
                </a:rPr>
                <a:t>11.30(</a:t>
              </a:r>
              <a:r>
                <a:rPr kumimoji="0" lang="ko-KR" altLang="en-US" sz="1400" b="1" i="0" u="none" strike="noStrike" kern="0" cap="none" spc="-9" normalizeH="0" baseline="0" noProof="0" dirty="0">
                  <a:ln>
                    <a:noFill/>
                  </a:ln>
                  <a:solidFill>
                    <a:srgbClr val="376092"/>
                  </a:solidFill>
                  <a:effectLst/>
                  <a:uLnTx/>
                  <a:uFillTx/>
                  <a:latin typeface="+mn-ea"/>
                  <a:ea typeface="+mn-ea"/>
                  <a:cs typeface="Arial"/>
                </a:rPr>
                <a:t>금</a:t>
              </a:r>
              <a:r>
                <a:rPr kumimoji="0" lang="en-US" altLang="ko-KR" sz="1400" b="1" i="0" u="none" strike="noStrike" kern="0" cap="none" spc="-9" normalizeH="0" baseline="0" noProof="0" dirty="0">
                  <a:ln>
                    <a:noFill/>
                  </a:ln>
                  <a:solidFill>
                    <a:srgbClr val="376092"/>
                  </a:solidFill>
                  <a:effectLst/>
                  <a:uLnTx/>
                  <a:uFillTx/>
                  <a:latin typeface="+mn-ea"/>
                  <a:ea typeface="+mn-ea"/>
                  <a:cs typeface="Arial"/>
                </a:rPr>
                <a:t>)</a:t>
              </a:r>
              <a:endParaRPr kumimoji="0" sz="1400" b="1" i="0" u="none" strike="noStrike" kern="0" cap="none" spc="-9" normalizeH="0" baseline="3000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ea"/>
                <a:ea typeface="+mn-ea"/>
                <a:cs typeface="Arial"/>
              </a:endParaRPr>
            </a:p>
          </p:txBody>
        </p: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3621C65C-E444-4FC0-93EA-1E284757153A}"/>
                </a:ext>
              </a:extLst>
            </p:cNvPr>
            <p:cNvCxnSpPr/>
            <p:nvPr/>
          </p:nvCxnSpPr>
          <p:spPr>
            <a:xfrm>
              <a:off x="2640334" y="2066134"/>
              <a:ext cx="1933859" cy="0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sp>
        <p:nvSpPr>
          <p:cNvPr id="38" name="AutoShape 12">
            <a:extLst>
              <a:ext uri="{FF2B5EF4-FFF2-40B4-BE49-F238E27FC236}">
                <a16:creationId xmlns:a16="http://schemas.microsoft.com/office/drawing/2014/main" id="{98964E28-9FC3-4984-A18F-E5FF2C76677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5400000">
            <a:off x="4228652" y="2602365"/>
            <a:ext cx="600720" cy="35706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2F67B1"/>
              </a:gs>
              <a:gs pos="100000">
                <a:srgbClr val="FFFFFF"/>
              </a:gs>
            </a:gsLst>
            <a:lin ang="5400000" scaled="1"/>
          </a:gradFill>
          <a:ln w="6350" algn="ctr">
            <a:noFill/>
            <a:miter lim="800000"/>
            <a:headEnd/>
            <a:tailEnd/>
          </a:ln>
        </p:spPr>
        <p:txBody>
          <a:bodyPr rot="10800000" vert="eaVert" wrap="none" lIns="0" tIns="0" rIns="0" bIns="0" anchor="ctr"/>
          <a:lstStyle/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kern="0" dirty="0">
              <a:solidFill>
                <a:srgbClr val="BFD9E6">
                  <a:lumMod val="50000"/>
                </a:srgbClr>
              </a:solidFill>
              <a:latin typeface="Arial"/>
              <a:ea typeface="맑은 고딕"/>
            </a:endParaRPr>
          </a:p>
        </p:txBody>
      </p:sp>
      <p:sp>
        <p:nvSpPr>
          <p:cNvPr id="39" name="AutoShape 12">
            <a:extLst>
              <a:ext uri="{FF2B5EF4-FFF2-40B4-BE49-F238E27FC236}">
                <a16:creationId xmlns:a16="http://schemas.microsoft.com/office/drawing/2014/main" id="{667A1BB0-1795-4AB3-BB45-4A600895DF2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6599145" y="2602366"/>
            <a:ext cx="600720" cy="35706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2F67B1"/>
              </a:gs>
              <a:gs pos="100000">
                <a:srgbClr val="FFFFFF"/>
              </a:gs>
            </a:gsLst>
            <a:lin ang="5400000" scaled="1"/>
          </a:gradFill>
          <a:ln w="6350" algn="ctr">
            <a:noFill/>
            <a:miter lim="800000"/>
            <a:headEnd/>
            <a:tailEnd/>
          </a:ln>
        </p:spPr>
        <p:txBody>
          <a:bodyPr rot="10800000" vert="eaVert" wrap="none" lIns="0" tIns="0" rIns="0" bIns="0" anchor="ctr"/>
          <a:lstStyle/>
          <a:p>
            <a:pPr defTabSz="913975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kern="0" dirty="0">
              <a:solidFill>
                <a:srgbClr val="BFD9E6">
                  <a:lumMod val="50000"/>
                </a:srgbClr>
              </a:solidFill>
              <a:latin typeface="Arial"/>
              <a:ea typeface="맑은 고딕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55055178-ACFB-4E4F-8A90-79CDB3F6CB75}"/>
              </a:ext>
            </a:extLst>
          </p:cNvPr>
          <p:cNvSpPr/>
          <p:nvPr/>
        </p:nvSpPr>
        <p:spPr>
          <a:xfrm>
            <a:off x="2449447" y="3346355"/>
            <a:ext cx="5398917" cy="252383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rgbClr val="002060"/>
                </a:solidFill>
                <a:latin typeface="+mn-ea"/>
              </a:rPr>
              <a:t>교회 이전 준비</a:t>
            </a:r>
            <a:endParaRPr lang="en-US" altLang="ko-KR" sz="2000" b="1" dirty="0">
              <a:solidFill>
                <a:srgbClr val="002060"/>
              </a:solidFill>
              <a:latin typeface="+mn-ea"/>
            </a:endParaRPr>
          </a:p>
          <a:p>
            <a:pPr algn="ctr"/>
            <a:endParaRPr lang="en-US" altLang="ko-KR" sz="2000" b="1" dirty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>
                <a:solidFill>
                  <a:srgbClr val="0070C0"/>
                </a:solidFill>
                <a:latin typeface="+mn-ea"/>
              </a:rPr>
              <a:t>12.4(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</a:rPr>
              <a:t>화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</a:rPr>
              <a:t>) 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</a:rPr>
              <a:t>까지 헌금 계수 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</a:rPr>
              <a:t>부족분 대출 진행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>
                <a:solidFill>
                  <a:srgbClr val="002060"/>
                </a:solidFill>
                <a:latin typeface="+mn-ea"/>
              </a:rPr>
              <a:t>12.9(</a:t>
            </a:r>
            <a:r>
              <a:rPr lang="ko-KR" altLang="en-US" sz="2000" b="1" dirty="0">
                <a:solidFill>
                  <a:srgbClr val="002060"/>
                </a:solidFill>
                <a:latin typeface="+mn-ea"/>
              </a:rPr>
              <a:t>일</a:t>
            </a:r>
            <a:r>
              <a:rPr lang="en-US" altLang="ko-KR" sz="2000" b="1" dirty="0">
                <a:solidFill>
                  <a:srgbClr val="002060"/>
                </a:solidFill>
                <a:latin typeface="+mn-ea"/>
              </a:rPr>
              <a:t>) </a:t>
            </a:r>
            <a:r>
              <a:rPr lang="ko-KR" altLang="en-US" sz="2000" b="1" dirty="0">
                <a:solidFill>
                  <a:srgbClr val="002060"/>
                </a:solidFill>
                <a:latin typeface="+mn-ea"/>
              </a:rPr>
              <a:t>까지 개인물품 정리</a:t>
            </a:r>
            <a:endParaRPr lang="en-US" altLang="ko-KR" sz="2000" b="1" dirty="0">
              <a:solidFill>
                <a:srgbClr val="00206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>
                <a:solidFill>
                  <a:srgbClr val="002060"/>
                </a:solidFill>
                <a:latin typeface="+mn-ea"/>
              </a:rPr>
              <a:t>12.17(</a:t>
            </a:r>
            <a:r>
              <a:rPr lang="ko-KR" altLang="en-US" sz="2000" b="1" dirty="0">
                <a:solidFill>
                  <a:srgbClr val="002060"/>
                </a:solidFill>
                <a:latin typeface="+mn-ea"/>
              </a:rPr>
              <a:t>월</a:t>
            </a:r>
            <a:r>
              <a:rPr lang="en-US" altLang="ko-KR" sz="2000" b="1" dirty="0">
                <a:solidFill>
                  <a:srgbClr val="002060"/>
                </a:solidFill>
                <a:latin typeface="+mn-ea"/>
              </a:rPr>
              <a:t>) ~22(</a:t>
            </a:r>
            <a:r>
              <a:rPr lang="ko-KR" altLang="en-US" sz="2000" b="1" dirty="0">
                <a:solidFill>
                  <a:srgbClr val="002060"/>
                </a:solidFill>
                <a:latin typeface="+mn-ea"/>
              </a:rPr>
              <a:t>토</a:t>
            </a:r>
            <a:r>
              <a:rPr lang="en-US" altLang="ko-KR" sz="2000" b="1" dirty="0">
                <a:solidFill>
                  <a:srgbClr val="002060"/>
                </a:solidFill>
                <a:latin typeface="+mn-ea"/>
              </a:rPr>
              <a:t>) </a:t>
            </a:r>
            <a:r>
              <a:rPr lang="ko-KR" altLang="en-US" sz="2000" b="1" dirty="0">
                <a:solidFill>
                  <a:srgbClr val="002060"/>
                </a:solidFill>
                <a:latin typeface="+mn-ea"/>
              </a:rPr>
              <a:t>교회 이전 이사</a:t>
            </a:r>
            <a:endParaRPr lang="en-US" altLang="ko-KR" sz="2000" b="1" dirty="0"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54171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1638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교회이전을 위한 헌금 계좌 안내</a:t>
            </a:r>
            <a:endParaRPr lang="en-US" altLang="ko-KR" sz="44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B0600000101010101" charset="-127"/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BF112E-60A5-4FF4-BD3C-71292426CB63}"/>
              </a:ext>
            </a:extLst>
          </p:cNvPr>
          <p:cNvSpPr txBox="1"/>
          <p:nvPr/>
        </p:nvSpPr>
        <p:spPr>
          <a:xfrm>
            <a:off x="477889" y="1950870"/>
            <a:ext cx="8197799" cy="29562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800" b="1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3600" b="1" dirty="0">
                <a:solidFill>
                  <a:srgbClr val="002060"/>
                </a:solidFill>
                <a:latin typeface="+mn-ea"/>
              </a:rPr>
              <a:t>교회이전을 위한 </a:t>
            </a:r>
            <a:r>
              <a:rPr lang="en-US" altLang="ko-KR" sz="3600" b="1" dirty="0">
                <a:solidFill>
                  <a:srgbClr val="002060"/>
                </a:solidFill>
                <a:latin typeface="+mn-ea"/>
              </a:rPr>
              <a:t>[</a:t>
            </a:r>
            <a:r>
              <a:rPr lang="ko-KR" altLang="en-US" sz="3600" b="1" dirty="0">
                <a:solidFill>
                  <a:srgbClr val="002060"/>
                </a:solidFill>
                <a:latin typeface="+mn-ea"/>
              </a:rPr>
              <a:t>헌금 입금계좌</a:t>
            </a:r>
            <a:r>
              <a:rPr lang="en-US" altLang="ko-KR" sz="3600" b="1" dirty="0">
                <a:solidFill>
                  <a:srgbClr val="002060"/>
                </a:solidFill>
                <a:latin typeface="+mn-ea"/>
              </a:rPr>
              <a:t>] </a:t>
            </a:r>
            <a:r>
              <a:rPr lang="ko-KR" altLang="en-US" sz="3600" b="1" dirty="0">
                <a:solidFill>
                  <a:srgbClr val="002060"/>
                </a:solidFill>
                <a:latin typeface="+mn-ea"/>
              </a:rPr>
              <a:t>안내  </a:t>
            </a:r>
            <a:endParaRPr lang="en-US" altLang="ko-KR" sz="3600" b="1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3600" b="1" dirty="0">
                <a:solidFill>
                  <a:srgbClr val="002060"/>
                </a:solidFill>
                <a:latin typeface="+mn-ea"/>
              </a:rPr>
              <a:t>SC</a:t>
            </a:r>
            <a:r>
              <a:rPr lang="ko-KR" altLang="en-US" sz="3600" b="1" dirty="0">
                <a:solidFill>
                  <a:srgbClr val="002060"/>
                </a:solidFill>
                <a:latin typeface="+mn-ea"/>
              </a:rPr>
              <a:t>제일은행 </a:t>
            </a:r>
            <a:r>
              <a:rPr lang="en-US" altLang="ko-KR" sz="3600" b="1" dirty="0">
                <a:solidFill>
                  <a:srgbClr val="002060"/>
                </a:solidFill>
                <a:latin typeface="+mn-ea"/>
              </a:rPr>
              <a:t>378-20-109172</a:t>
            </a:r>
          </a:p>
          <a:p>
            <a:pPr>
              <a:lnSpc>
                <a:spcPct val="150000"/>
              </a:lnSpc>
            </a:pPr>
            <a:r>
              <a:rPr lang="en-US" altLang="ko-KR" sz="3600" b="1" dirty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3600" b="1" dirty="0">
                <a:solidFill>
                  <a:srgbClr val="002060"/>
                </a:solidFill>
                <a:latin typeface="+mn-ea"/>
              </a:rPr>
              <a:t>예금주</a:t>
            </a:r>
            <a:r>
              <a:rPr lang="en-US" altLang="ko-KR" sz="3600" b="1" dirty="0">
                <a:solidFill>
                  <a:srgbClr val="002060"/>
                </a:solidFill>
                <a:latin typeface="+mn-ea"/>
              </a:rPr>
              <a:t>: </a:t>
            </a:r>
            <a:r>
              <a:rPr lang="ko-KR" altLang="en-US" sz="3600" b="1" dirty="0">
                <a:solidFill>
                  <a:srgbClr val="002060"/>
                </a:solidFill>
                <a:latin typeface="+mn-ea"/>
              </a:rPr>
              <a:t>하나교회</a:t>
            </a:r>
            <a:r>
              <a:rPr lang="en-US" altLang="ko-KR" sz="3600" b="1" dirty="0">
                <a:solidFill>
                  <a:srgbClr val="002060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endParaRPr lang="ko-KR" altLang="en-US" sz="8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E43291A-F8EB-4877-B423-1134B7F4C75E}"/>
              </a:ext>
            </a:extLst>
          </p:cNvPr>
          <p:cNvSpPr/>
          <p:nvPr/>
        </p:nvSpPr>
        <p:spPr>
          <a:xfrm>
            <a:off x="460533" y="5218221"/>
            <a:ext cx="8197799" cy="121367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800" b="1" dirty="0">
                <a:latin typeface="+mn-ea"/>
              </a:rPr>
              <a:t>십일조</a:t>
            </a:r>
            <a:r>
              <a:rPr lang="en-US" altLang="ko-KR" sz="2800" b="1" dirty="0">
                <a:latin typeface="+mn-ea"/>
              </a:rPr>
              <a:t>/</a:t>
            </a:r>
            <a:r>
              <a:rPr lang="ko-KR" altLang="en-US" sz="2800" b="1" dirty="0">
                <a:latin typeface="+mn-ea"/>
              </a:rPr>
              <a:t>감사헌금 계좌 </a:t>
            </a:r>
            <a:r>
              <a:rPr lang="en-US" altLang="ko-KR" sz="2800" b="1" dirty="0">
                <a:latin typeface="+mn-ea"/>
              </a:rPr>
              <a:t>: </a:t>
            </a:r>
          </a:p>
          <a:p>
            <a:r>
              <a:rPr lang="ko-KR" altLang="en-US" sz="2800" b="1" dirty="0">
                <a:latin typeface="+mn-ea"/>
              </a:rPr>
              <a:t>신한은행 </a:t>
            </a:r>
            <a:r>
              <a:rPr lang="en-US" altLang="ko-KR" sz="2800" b="1" dirty="0">
                <a:latin typeface="+mn-ea"/>
              </a:rPr>
              <a:t>110-359-936549 </a:t>
            </a:r>
            <a:r>
              <a:rPr lang="ko-KR" altLang="en-US" sz="2800" b="1" dirty="0">
                <a:latin typeface="+mn-ea"/>
              </a:rPr>
              <a:t>김원길</a:t>
            </a:r>
          </a:p>
        </p:txBody>
      </p:sp>
    </p:spTree>
    <p:extLst>
      <p:ext uri="{BB962C8B-B14F-4D97-AF65-F5344CB8AC3E}">
        <p14:creationId xmlns:p14="http://schemas.microsoft.com/office/powerpoint/2010/main" val="320937185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IfUuS9U2XJ7t_nkkJ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IfUuS9U2XJ7t_nkkJ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IfUuS9U2XJ7t_nkkJAg"/>
</p:tagLst>
</file>

<file path=ppt/theme/theme1.xml><?xml version="1.0" encoding="utf-8"?>
<a:theme xmlns:a="http://schemas.openxmlformats.org/drawingml/2006/main" name="New_Simple01">
  <a:themeElements>
    <a:clrScheme name="진홍색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화면 슬라이드 쇼(4:3)</PresentationFormat>
  <Paragraphs>53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5" baseType="lpstr">
      <vt:lpstr>Calibri</vt:lpstr>
      <vt:lpstr>jbold</vt:lpstr>
      <vt:lpstr>Wingdings 3</vt:lpstr>
      <vt:lpstr>Wingdings</vt:lpstr>
      <vt:lpstr>서울남산체 M</vt:lpstr>
      <vt:lpstr>MV Boli</vt:lpstr>
      <vt:lpstr>맑은 고딕</vt:lpstr>
      <vt:lpstr>Arial</vt:lpstr>
      <vt:lpstr>굴림</vt:lpstr>
      <vt:lpstr>jbold</vt:lpstr>
      <vt:lpstr>New_Simple01</vt:lpstr>
      <vt:lpstr>공동체 소식</vt:lpstr>
      <vt:lpstr>광   고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2018-12-02T01:32:53Z</dcterms:modified>
  <cp:version>0906.0100.01</cp:version>
</cp:coreProperties>
</file>